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4"/>
  </p:sldMasterIdLst>
  <p:notesMasterIdLst>
    <p:notesMasterId r:id="rId32"/>
  </p:notesMasterIdLst>
  <p:sldIdLst>
    <p:sldId id="256" r:id="rId5"/>
    <p:sldId id="257" r:id="rId6"/>
    <p:sldId id="258" r:id="rId7"/>
    <p:sldId id="259" r:id="rId8"/>
    <p:sldId id="260" r:id="rId9"/>
    <p:sldId id="263" r:id="rId10"/>
    <p:sldId id="261" r:id="rId11"/>
    <p:sldId id="266" r:id="rId12"/>
    <p:sldId id="278" r:id="rId13"/>
    <p:sldId id="271" r:id="rId14"/>
    <p:sldId id="272" r:id="rId15"/>
    <p:sldId id="280" r:id="rId16"/>
    <p:sldId id="267" r:id="rId17"/>
    <p:sldId id="274" r:id="rId18"/>
    <p:sldId id="291" r:id="rId19"/>
    <p:sldId id="268" r:id="rId20"/>
    <p:sldId id="275" r:id="rId21"/>
    <p:sldId id="277" r:id="rId22"/>
    <p:sldId id="290" r:id="rId23"/>
    <p:sldId id="281" r:id="rId24"/>
    <p:sldId id="283" r:id="rId25"/>
    <p:sldId id="285" r:id="rId26"/>
    <p:sldId id="284" r:id="rId27"/>
    <p:sldId id="286" r:id="rId28"/>
    <p:sldId id="288" r:id="rId29"/>
    <p:sldId id="289" r:id="rId30"/>
    <p:sldId id="287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9503"/>
    <a:srgbClr val="985291"/>
    <a:srgbClr val="107574"/>
    <a:srgbClr val="EAA27B"/>
    <a:srgbClr val="1F4839"/>
    <a:srgbClr val="50E6E4"/>
    <a:srgbClr val="169C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6F09C5-5623-4B7F-A739-C36AA67DD071}" v="2564" dt="2025-06-18T06:38:54.250"/>
    <p1510:client id="{A2E00611-31B8-47FD-81CD-AA5A469F6A0A}" v="5954" dt="2025-06-18T07:38:18.6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200EDA-D742-4331-99FD-B096F03C7FD3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BB2902-988E-4DB0-A0B2-586C51A8836E}">
      <dgm:prSet custT="1"/>
      <dgm:spPr/>
      <dgm:t>
        <a:bodyPr/>
        <a:lstStyle/>
        <a:p>
          <a:r>
            <a:rPr lang="fr-FR" sz="2000" u="sng"/>
            <a:t>Modèle 1 :</a:t>
          </a:r>
          <a:endParaRPr lang="en-US" sz="2000"/>
        </a:p>
      </dgm:t>
    </dgm:pt>
    <dgm:pt modelId="{05339EBA-0982-40A7-9E68-28AECD3528DC}" type="parTrans" cxnId="{4B641619-5E34-425C-B5BD-119BFA95015D}">
      <dgm:prSet/>
      <dgm:spPr/>
      <dgm:t>
        <a:bodyPr/>
        <a:lstStyle/>
        <a:p>
          <a:endParaRPr lang="en-US"/>
        </a:p>
      </dgm:t>
    </dgm:pt>
    <dgm:pt modelId="{CA973E23-356D-4CEE-897E-DA5AE90D7968}" type="sibTrans" cxnId="{4B641619-5E34-425C-B5BD-119BFA95015D}">
      <dgm:prSet/>
      <dgm:spPr/>
      <dgm:t>
        <a:bodyPr/>
        <a:lstStyle/>
        <a:p>
          <a:endParaRPr lang="en-US"/>
        </a:p>
      </dgm:t>
    </dgm:pt>
    <dgm:pt modelId="{E7CD5B01-D4A7-4124-B328-A7BF870ED6D6}">
      <dgm:prSet custT="1"/>
      <dgm:spPr/>
      <dgm:t>
        <a:bodyPr/>
        <a:lstStyle/>
        <a:p>
          <a:r>
            <a:rPr lang="fr-FR" sz="2000"/>
            <a:t>Fermetures géométriques </a:t>
          </a:r>
          <a:endParaRPr lang="en-US" sz="2000"/>
        </a:p>
      </dgm:t>
    </dgm:pt>
    <dgm:pt modelId="{E1154530-F905-4ED6-B45A-4914E9A08044}" type="parTrans" cxnId="{3326DC7B-8930-4945-B4E2-605EAED17653}">
      <dgm:prSet/>
      <dgm:spPr/>
      <dgm:t>
        <a:bodyPr/>
        <a:lstStyle/>
        <a:p>
          <a:endParaRPr lang="en-US"/>
        </a:p>
      </dgm:t>
    </dgm:pt>
    <dgm:pt modelId="{F077F62D-F991-4790-908F-FCE9196E93B4}" type="sibTrans" cxnId="{3326DC7B-8930-4945-B4E2-605EAED17653}">
      <dgm:prSet/>
      <dgm:spPr/>
      <dgm:t>
        <a:bodyPr/>
        <a:lstStyle/>
        <a:p>
          <a:endParaRPr lang="en-US"/>
        </a:p>
      </dgm:t>
    </dgm:pt>
    <dgm:pt modelId="{9B6AD859-F68F-446E-BD86-2E2F751A89F0}">
      <dgm:prSet custT="1"/>
      <dgm:spPr/>
      <dgm:t>
        <a:bodyPr/>
        <a:lstStyle/>
        <a:p>
          <a:r>
            <a:rPr lang="fr-FR" sz="2000"/>
            <a:t>Origine </a:t>
          </a:r>
          <a:r>
            <a:rPr lang="fr-FR" sz="2000">
              <a:sym typeface="Wingdings" panose="05000000000000000000" pitchFamily="2" charset="2"/>
            </a:rPr>
            <a:t></a:t>
          </a:r>
          <a:r>
            <a:rPr lang="fr-FR" sz="2000"/>
            <a:t> Poulie i </a:t>
          </a:r>
          <a:r>
            <a:rPr lang="fr-FR" sz="2000">
              <a:sym typeface="Wingdings" panose="05000000000000000000" pitchFamily="2" charset="2"/>
            </a:rPr>
            <a:t></a:t>
          </a:r>
          <a:r>
            <a:rPr lang="fr-FR" sz="2000"/>
            <a:t> Accroche i </a:t>
          </a:r>
          <a:r>
            <a:rPr lang="fr-FR" sz="2000">
              <a:sym typeface="Wingdings" panose="05000000000000000000" pitchFamily="2" charset="2"/>
            </a:rPr>
            <a:t></a:t>
          </a:r>
          <a:r>
            <a:rPr lang="fr-FR" sz="2000"/>
            <a:t> Centre effecteur </a:t>
          </a:r>
          <a:r>
            <a:rPr lang="fr-FR" sz="2000">
              <a:sym typeface="Wingdings" panose="05000000000000000000" pitchFamily="2" charset="2"/>
            </a:rPr>
            <a:t></a:t>
          </a:r>
          <a:r>
            <a:rPr lang="fr-FR" sz="2000"/>
            <a:t> Origine</a:t>
          </a:r>
          <a:endParaRPr lang="en-US" sz="2000"/>
        </a:p>
      </dgm:t>
    </dgm:pt>
    <dgm:pt modelId="{85B3788D-801E-472E-AD99-BE5BFCC49F90}" type="parTrans" cxnId="{389B036C-3D6D-42C0-BC41-BA176378C822}">
      <dgm:prSet/>
      <dgm:spPr/>
      <dgm:t>
        <a:bodyPr/>
        <a:lstStyle/>
        <a:p>
          <a:endParaRPr lang="en-US"/>
        </a:p>
      </dgm:t>
    </dgm:pt>
    <dgm:pt modelId="{E8C2B01C-E0F4-4DD6-A809-D3CD4AB96693}" type="sibTrans" cxnId="{389B036C-3D6D-42C0-BC41-BA176378C822}">
      <dgm:prSet/>
      <dgm:spPr/>
      <dgm:t>
        <a:bodyPr/>
        <a:lstStyle/>
        <a:p>
          <a:endParaRPr lang="en-US"/>
        </a:p>
      </dgm:t>
    </dgm:pt>
    <dgm:pt modelId="{1E4F4DBE-7511-4FB9-9CDF-72046325952B}" type="pres">
      <dgm:prSet presAssocID="{06200EDA-D742-4331-99FD-B096F03C7FD3}" presName="Name0" presStyleCnt="0">
        <dgm:presLayoutVars>
          <dgm:dir/>
          <dgm:animLvl val="lvl"/>
          <dgm:resizeHandles val="exact"/>
        </dgm:presLayoutVars>
      </dgm:prSet>
      <dgm:spPr/>
    </dgm:pt>
    <dgm:pt modelId="{4BFAE54F-D99D-4466-BF3F-051868ADB430}" type="pres">
      <dgm:prSet presAssocID="{9B6AD859-F68F-446E-BD86-2E2F751A89F0}" presName="boxAndChildren" presStyleCnt="0"/>
      <dgm:spPr/>
    </dgm:pt>
    <dgm:pt modelId="{BD22FC83-7847-4B68-BE9E-FDC4D21C74B9}" type="pres">
      <dgm:prSet presAssocID="{9B6AD859-F68F-446E-BD86-2E2F751A89F0}" presName="parentTextBox" presStyleLbl="node1" presStyleIdx="0" presStyleCnt="3"/>
      <dgm:spPr/>
    </dgm:pt>
    <dgm:pt modelId="{E3454C9A-866D-40AB-A059-8D961C1EBBC4}" type="pres">
      <dgm:prSet presAssocID="{F077F62D-F991-4790-908F-FCE9196E93B4}" presName="sp" presStyleCnt="0"/>
      <dgm:spPr/>
    </dgm:pt>
    <dgm:pt modelId="{11D36C7A-2A78-4FF7-A7BD-39626EBFC74E}" type="pres">
      <dgm:prSet presAssocID="{E7CD5B01-D4A7-4124-B328-A7BF870ED6D6}" presName="arrowAndChildren" presStyleCnt="0"/>
      <dgm:spPr/>
    </dgm:pt>
    <dgm:pt modelId="{2CCD2EBE-CA37-4C14-A3F9-509A10FC0E00}" type="pres">
      <dgm:prSet presAssocID="{E7CD5B01-D4A7-4124-B328-A7BF870ED6D6}" presName="parentTextArrow" presStyleLbl="node1" presStyleIdx="1" presStyleCnt="3"/>
      <dgm:spPr/>
    </dgm:pt>
    <dgm:pt modelId="{88173D3B-8ECC-4C3F-BDA1-4A1A24983C6E}" type="pres">
      <dgm:prSet presAssocID="{CA973E23-356D-4CEE-897E-DA5AE90D7968}" presName="sp" presStyleCnt="0"/>
      <dgm:spPr/>
    </dgm:pt>
    <dgm:pt modelId="{CF220F01-B71A-412B-8CE0-7A22709CEFD6}" type="pres">
      <dgm:prSet presAssocID="{74BB2902-988E-4DB0-A0B2-586C51A8836E}" presName="arrowAndChildren" presStyleCnt="0"/>
      <dgm:spPr/>
    </dgm:pt>
    <dgm:pt modelId="{52527CA4-F3AD-4719-8B72-218A0550CAAD}" type="pres">
      <dgm:prSet presAssocID="{74BB2902-988E-4DB0-A0B2-586C51A8836E}" presName="parentTextArrow" presStyleLbl="node1" presStyleIdx="2" presStyleCnt="3"/>
      <dgm:spPr/>
    </dgm:pt>
  </dgm:ptLst>
  <dgm:cxnLst>
    <dgm:cxn modelId="{D5083112-BC25-4AC2-9BF0-8EDCB75762E3}" type="presOf" srcId="{06200EDA-D742-4331-99FD-B096F03C7FD3}" destId="{1E4F4DBE-7511-4FB9-9CDF-72046325952B}" srcOrd="0" destOrd="0" presId="urn:microsoft.com/office/officeart/2005/8/layout/process4"/>
    <dgm:cxn modelId="{4B641619-5E34-425C-B5BD-119BFA95015D}" srcId="{06200EDA-D742-4331-99FD-B096F03C7FD3}" destId="{74BB2902-988E-4DB0-A0B2-586C51A8836E}" srcOrd="0" destOrd="0" parTransId="{05339EBA-0982-40A7-9E68-28AECD3528DC}" sibTransId="{CA973E23-356D-4CEE-897E-DA5AE90D7968}"/>
    <dgm:cxn modelId="{389B036C-3D6D-42C0-BC41-BA176378C822}" srcId="{06200EDA-D742-4331-99FD-B096F03C7FD3}" destId="{9B6AD859-F68F-446E-BD86-2E2F751A89F0}" srcOrd="2" destOrd="0" parTransId="{85B3788D-801E-472E-AD99-BE5BFCC49F90}" sibTransId="{E8C2B01C-E0F4-4DD6-A809-D3CD4AB96693}"/>
    <dgm:cxn modelId="{3326DC7B-8930-4945-B4E2-605EAED17653}" srcId="{06200EDA-D742-4331-99FD-B096F03C7FD3}" destId="{E7CD5B01-D4A7-4124-B328-A7BF870ED6D6}" srcOrd="1" destOrd="0" parTransId="{E1154530-F905-4ED6-B45A-4914E9A08044}" sibTransId="{F077F62D-F991-4790-908F-FCE9196E93B4}"/>
    <dgm:cxn modelId="{B82A55C8-FF77-4DAB-93F6-7023D69336B1}" type="presOf" srcId="{9B6AD859-F68F-446E-BD86-2E2F751A89F0}" destId="{BD22FC83-7847-4B68-BE9E-FDC4D21C74B9}" srcOrd="0" destOrd="0" presId="urn:microsoft.com/office/officeart/2005/8/layout/process4"/>
    <dgm:cxn modelId="{F3D4C1CD-3ADB-467E-883D-D5448AE8973A}" type="presOf" srcId="{E7CD5B01-D4A7-4124-B328-A7BF870ED6D6}" destId="{2CCD2EBE-CA37-4C14-A3F9-509A10FC0E00}" srcOrd="0" destOrd="0" presId="urn:microsoft.com/office/officeart/2005/8/layout/process4"/>
    <dgm:cxn modelId="{3D71A6FF-811E-4FD6-83D6-56255ED98152}" type="presOf" srcId="{74BB2902-988E-4DB0-A0B2-586C51A8836E}" destId="{52527CA4-F3AD-4719-8B72-218A0550CAAD}" srcOrd="0" destOrd="0" presId="urn:microsoft.com/office/officeart/2005/8/layout/process4"/>
    <dgm:cxn modelId="{CA51D502-A9CC-46C5-B7BB-0382D3672363}" type="presParOf" srcId="{1E4F4DBE-7511-4FB9-9CDF-72046325952B}" destId="{4BFAE54F-D99D-4466-BF3F-051868ADB430}" srcOrd="0" destOrd="0" presId="urn:microsoft.com/office/officeart/2005/8/layout/process4"/>
    <dgm:cxn modelId="{619F43D2-9F37-484D-B8A0-D961826151D1}" type="presParOf" srcId="{4BFAE54F-D99D-4466-BF3F-051868ADB430}" destId="{BD22FC83-7847-4B68-BE9E-FDC4D21C74B9}" srcOrd="0" destOrd="0" presId="urn:microsoft.com/office/officeart/2005/8/layout/process4"/>
    <dgm:cxn modelId="{D8330DF4-0CC1-4CBE-B6C8-F4BEF597F0A8}" type="presParOf" srcId="{1E4F4DBE-7511-4FB9-9CDF-72046325952B}" destId="{E3454C9A-866D-40AB-A059-8D961C1EBBC4}" srcOrd="1" destOrd="0" presId="urn:microsoft.com/office/officeart/2005/8/layout/process4"/>
    <dgm:cxn modelId="{E030DFE8-E18A-441B-A181-3F24ACB30E13}" type="presParOf" srcId="{1E4F4DBE-7511-4FB9-9CDF-72046325952B}" destId="{11D36C7A-2A78-4FF7-A7BD-39626EBFC74E}" srcOrd="2" destOrd="0" presId="urn:microsoft.com/office/officeart/2005/8/layout/process4"/>
    <dgm:cxn modelId="{C6BA0EE3-E31B-4D56-8FC3-E606801D3EC3}" type="presParOf" srcId="{11D36C7A-2A78-4FF7-A7BD-39626EBFC74E}" destId="{2CCD2EBE-CA37-4C14-A3F9-509A10FC0E00}" srcOrd="0" destOrd="0" presId="urn:microsoft.com/office/officeart/2005/8/layout/process4"/>
    <dgm:cxn modelId="{F3A7A085-5E3A-4A6D-A593-4115D68D4AE1}" type="presParOf" srcId="{1E4F4DBE-7511-4FB9-9CDF-72046325952B}" destId="{88173D3B-8ECC-4C3F-BDA1-4A1A24983C6E}" srcOrd="3" destOrd="0" presId="urn:microsoft.com/office/officeart/2005/8/layout/process4"/>
    <dgm:cxn modelId="{7B1E2D49-B1AB-4616-83AF-698F2E9E5898}" type="presParOf" srcId="{1E4F4DBE-7511-4FB9-9CDF-72046325952B}" destId="{CF220F01-B71A-412B-8CE0-7A22709CEFD6}" srcOrd="4" destOrd="0" presId="urn:microsoft.com/office/officeart/2005/8/layout/process4"/>
    <dgm:cxn modelId="{46CE95CE-A924-4193-8CAB-262F3017D585}" type="presParOf" srcId="{CF220F01-B71A-412B-8CE0-7A22709CEFD6}" destId="{52527CA4-F3AD-4719-8B72-218A0550CAAD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200EDA-D742-4331-99FD-B096F03C7FD3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BB2902-988E-4DB0-A0B2-586C51A8836E}">
      <dgm:prSet/>
      <dgm:spPr/>
      <dgm:t>
        <a:bodyPr/>
        <a:lstStyle/>
        <a:p>
          <a:r>
            <a:rPr lang="fr-FR" u="sng"/>
            <a:t>Modèle 2 :</a:t>
          </a:r>
          <a:endParaRPr lang="en-US"/>
        </a:p>
      </dgm:t>
    </dgm:pt>
    <dgm:pt modelId="{05339EBA-0982-40A7-9E68-28AECD3528DC}" type="parTrans" cxnId="{4B641619-5E34-425C-B5BD-119BFA95015D}">
      <dgm:prSet/>
      <dgm:spPr/>
      <dgm:t>
        <a:bodyPr/>
        <a:lstStyle/>
        <a:p>
          <a:endParaRPr lang="en-US"/>
        </a:p>
      </dgm:t>
    </dgm:pt>
    <dgm:pt modelId="{CA973E23-356D-4CEE-897E-DA5AE90D7968}" type="sibTrans" cxnId="{4B641619-5E34-425C-B5BD-119BFA95015D}">
      <dgm:prSet/>
      <dgm:spPr/>
      <dgm:t>
        <a:bodyPr/>
        <a:lstStyle/>
        <a:p>
          <a:endParaRPr lang="en-US"/>
        </a:p>
      </dgm:t>
    </dgm:pt>
    <dgm:pt modelId="{E7CD5B01-D4A7-4124-B328-A7BF870ED6D6}">
      <dgm:prSet/>
      <dgm:spPr/>
      <dgm:t>
        <a:bodyPr/>
        <a:lstStyle/>
        <a:p>
          <a:r>
            <a:rPr lang="fr-FR"/>
            <a:t>Suivi des points d’accroche</a:t>
          </a:r>
          <a:endParaRPr lang="en-US"/>
        </a:p>
      </dgm:t>
    </dgm:pt>
    <dgm:pt modelId="{E1154530-F905-4ED6-B45A-4914E9A08044}" type="parTrans" cxnId="{3326DC7B-8930-4945-B4E2-605EAED17653}">
      <dgm:prSet/>
      <dgm:spPr/>
      <dgm:t>
        <a:bodyPr/>
        <a:lstStyle/>
        <a:p>
          <a:endParaRPr lang="en-US"/>
        </a:p>
      </dgm:t>
    </dgm:pt>
    <dgm:pt modelId="{F077F62D-F991-4790-908F-FCE9196E93B4}" type="sibTrans" cxnId="{3326DC7B-8930-4945-B4E2-605EAED17653}">
      <dgm:prSet/>
      <dgm:spPr/>
      <dgm:t>
        <a:bodyPr/>
        <a:lstStyle/>
        <a:p>
          <a:endParaRPr lang="en-US"/>
        </a:p>
      </dgm:t>
    </dgm:pt>
    <dgm:pt modelId="{9B6AD859-F68F-446E-BD86-2E2F751A89F0}">
      <dgm:prSet/>
      <dgm:spPr/>
      <dgm:t>
        <a:bodyPr/>
        <a:lstStyle/>
        <a:p>
          <a:r>
            <a:rPr lang="en-US"/>
            <a:t>Centre</a:t>
          </a:r>
          <a:r>
            <a:rPr lang="en-US" baseline="0"/>
            <a:t> de </a:t>
          </a:r>
          <a:r>
            <a:rPr lang="en-US" baseline="0" err="1"/>
            <a:t>l’effecteur</a:t>
          </a:r>
          <a:r>
            <a:rPr lang="en-US" baseline="0"/>
            <a:t> </a:t>
          </a:r>
          <a:r>
            <a:rPr lang="fr-FR">
              <a:sym typeface="Wingdings" panose="05000000000000000000" pitchFamily="2" charset="2"/>
            </a:rPr>
            <a:t> Point d’accroche  Centre de la poulie</a:t>
          </a:r>
          <a:endParaRPr lang="en-US"/>
        </a:p>
      </dgm:t>
    </dgm:pt>
    <dgm:pt modelId="{85B3788D-801E-472E-AD99-BE5BFCC49F90}" type="parTrans" cxnId="{389B036C-3D6D-42C0-BC41-BA176378C822}">
      <dgm:prSet/>
      <dgm:spPr/>
      <dgm:t>
        <a:bodyPr/>
        <a:lstStyle/>
        <a:p>
          <a:endParaRPr lang="en-US"/>
        </a:p>
      </dgm:t>
    </dgm:pt>
    <dgm:pt modelId="{E8C2B01C-E0F4-4DD6-A809-D3CD4AB96693}" type="sibTrans" cxnId="{389B036C-3D6D-42C0-BC41-BA176378C822}">
      <dgm:prSet/>
      <dgm:spPr/>
      <dgm:t>
        <a:bodyPr/>
        <a:lstStyle/>
        <a:p>
          <a:endParaRPr lang="en-US"/>
        </a:p>
      </dgm:t>
    </dgm:pt>
    <dgm:pt modelId="{1E4F4DBE-7511-4FB9-9CDF-72046325952B}" type="pres">
      <dgm:prSet presAssocID="{06200EDA-D742-4331-99FD-B096F03C7FD3}" presName="Name0" presStyleCnt="0">
        <dgm:presLayoutVars>
          <dgm:dir/>
          <dgm:animLvl val="lvl"/>
          <dgm:resizeHandles val="exact"/>
        </dgm:presLayoutVars>
      </dgm:prSet>
      <dgm:spPr/>
    </dgm:pt>
    <dgm:pt modelId="{4BFAE54F-D99D-4466-BF3F-051868ADB430}" type="pres">
      <dgm:prSet presAssocID="{9B6AD859-F68F-446E-BD86-2E2F751A89F0}" presName="boxAndChildren" presStyleCnt="0"/>
      <dgm:spPr/>
    </dgm:pt>
    <dgm:pt modelId="{BD22FC83-7847-4B68-BE9E-FDC4D21C74B9}" type="pres">
      <dgm:prSet presAssocID="{9B6AD859-F68F-446E-BD86-2E2F751A89F0}" presName="parentTextBox" presStyleLbl="node1" presStyleIdx="0" presStyleCnt="3"/>
      <dgm:spPr/>
    </dgm:pt>
    <dgm:pt modelId="{E3454C9A-866D-40AB-A059-8D961C1EBBC4}" type="pres">
      <dgm:prSet presAssocID="{F077F62D-F991-4790-908F-FCE9196E93B4}" presName="sp" presStyleCnt="0"/>
      <dgm:spPr/>
    </dgm:pt>
    <dgm:pt modelId="{11D36C7A-2A78-4FF7-A7BD-39626EBFC74E}" type="pres">
      <dgm:prSet presAssocID="{E7CD5B01-D4A7-4124-B328-A7BF870ED6D6}" presName="arrowAndChildren" presStyleCnt="0"/>
      <dgm:spPr/>
    </dgm:pt>
    <dgm:pt modelId="{2CCD2EBE-CA37-4C14-A3F9-509A10FC0E00}" type="pres">
      <dgm:prSet presAssocID="{E7CD5B01-D4A7-4124-B328-A7BF870ED6D6}" presName="parentTextArrow" presStyleLbl="node1" presStyleIdx="1" presStyleCnt="3"/>
      <dgm:spPr/>
    </dgm:pt>
    <dgm:pt modelId="{88173D3B-8ECC-4C3F-BDA1-4A1A24983C6E}" type="pres">
      <dgm:prSet presAssocID="{CA973E23-356D-4CEE-897E-DA5AE90D7968}" presName="sp" presStyleCnt="0"/>
      <dgm:spPr/>
    </dgm:pt>
    <dgm:pt modelId="{CF220F01-B71A-412B-8CE0-7A22709CEFD6}" type="pres">
      <dgm:prSet presAssocID="{74BB2902-988E-4DB0-A0B2-586C51A8836E}" presName="arrowAndChildren" presStyleCnt="0"/>
      <dgm:spPr/>
    </dgm:pt>
    <dgm:pt modelId="{52527CA4-F3AD-4719-8B72-218A0550CAAD}" type="pres">
      <dgm:prSet presAssocID="{74BB2902-988E-4DB0-A0B2-586C51A8836E}" presName="parentTextArrow" presStyleLbl="node1" presStyleIdx="2" presStyleCnt="3"/>
      <dgm:spPr/>
    </dgm:pt>
  </dgm:ptLst>
  <dgm:cxnLst>
    <dgm:cxn modelId="{D5083112-BC25-4AC2-9BF0-8EDCB75762E3}" type="presOf" srcId="{06200EDA-D742-4331-99FD-B096F03C7FD3}" destId="{1E4F4DBE-7511-4FB9-9CDF-72046325952B}" srcOrd="0" destOrd="0" presId="urn:microsoft.com/office/officeart/2005/8/layout/process4"/>
    <dgm:cxn modelId="{4B641619-5E34-425C-B5BD-119BFA95015D}" srcId="{06200EDA-D742-4331-99FD-B096F03C7FD3}" destId="{74BB2902-988E-4DB0-A0B2-586C51A8836E}" srcOrd="0" destOrd="0" parTransId="{05339EBA-0982-40A7-9E68-28AECD3528DC}" sibTransId="{CA973E23-356D-4CEE-897E-DA5AE90D7968}"/>
    <dgm:cxn modelId="{389B036C-3D6D-42C0-BC41-BA176378C822}" srcId="{06200EDA-D742-4331-99FD-B096F03C7FD3}" destId="{9B6AD859-F68F-446E-BD86-2E2F751A89F0}" srcOrd="2" destOrd="0" parTransId="{85B3788D-801E-472E-AD99-BE5BFCC49F90}" sibTransId="{E8C2B01C-E0F4-4DD6-A809-D3CD4AB96693}"/>
    <dgm:cxn modelId="{3326DC7B-8930-4945-B4E2-605EAED17653}" srcId="{06200EDA-D742-4331-99FD-B096F03C7FD3}" destId="{E7CD5B01-D4A7-4124-B328-A7BF870ED6D6}" srcOrd="1" destOrd="0" parTransId="{E1154530-F905-4ED6-B45A-4914E9A08044}" sibTransId="{F077F62D-F991-4790-908F-FCE9196E93B4}"/>
    <dgm:cxn modelId="{B82A55C8-FF77-4DAB-93F6-7023D69336B1}" type="presOf" srcId="{9B6AD859-F68F-446E-BD86-2E2F751A89F0}" destId="{BD22FC83-7847-4B68-BE9E-FDC4D21C74B9}" srcOrd="0" destOrd="0" presId="urn:microsoft.com/office/officeart/2005/8/layout/process4"/>
    <dgm:cxn modelId="{F3D4C1CD-3ADB-467E-883D-D5448AE8973A}" type="presOf" srcId="{E7CD5B01-D4A7-4124-B328-A7BF870ED6D6}" destId="{2CCD2EBE-CA37-4C14-A3F9-509A10FC0E00}" srcOrd="0" destOrd="0" presId="urn:microsoft.com/office/officeart/2005/8/layout/process4"/>
    <dgm:cxn modelId="{3D71A6FF-811E-4FD6-83D6-56255ED98152}" type="presOf" srcId="{74BB2902-988E-4DB0-A0B2-586C51A8836E}" destId="{52527CA4-F3AD-4719-8B72-218A0550CAAD}" srcOrd="0" destOrd="0" presId="urn:microsoft.com/office/officeart/2005/8/layout/process4"/>
    <dgm:cxn modelId="{CA51D502-A9CC-46C5-B7BB-0382D3672363}" type="presParOf" srcId="{1E4F4DBE-7511-4FB9-9CDF-72046325952B}" destId="{4BFAE54F-D99D-4466-BF3F-051868ADB430}" srcOrd="0" destOrd="0" presId="urn:microsoft.com/office/officeart/2005/8/layout/process4"/>
    <dgm:cxn modelId="{619F43D2-9F37-484D-B8A0-D961826151D1}" type="presParOf" srcId="{4BFAE54F-D99D-4466-BF3F-051868ADB430}" destId="{BD22FC83-7847-4B68-BE9E-FDC4D21C74B9}" srcOrd="0" destOrd="0" presId="urn:microsoft.com/office/officeart/2005/8/layout/process4"/>
    <dgm:cxn modelId="{D8330DF4-0CC1-4CBE-B6C8-F4BEF597F0A8}" type="presParOf" srcId="{1E4F4DBE-7511-4FB9-9CDF-72046325952B}" destId="{E3454C9A-866D-40AB-A059-8D961C1EBBC4}" srcOrd="1" destOrd="0" presId="urn:microsoft.com/office/officeart/2005/8/layout/process4"/>
    <dgm:cxn modelId="{E030DFE8-E18A-441B-A181-3F24ACB30E13}" type="presParOf" srcId="{1E4F4DBE-7511-4FB9-9CDF-72046325952B}" destId="{11D36C7A-2A78-4FF7-A7BD-39626EBFC74E}" srcOrd="2" destOrd="0" presId="urn:microsoft.com/office/officeart/2005/8/layout/process4"/>
    <dgm:cxn modelId="{C6BA0EE3-E31B-4D56-8FC3-E606801D3EC3}" type="presParOf" srcId="{11D36C7A-2A78-4FF7-A7BD-39626EBFC74E}" destId="{2CCD2EBE-CA37-4C14-A3F9-509A10FC0E00}" srcOrd="0" destOrd="0" presId="urn:microsoft.com/office/officeart/2005/8/layout/process4"/>
    <dgm:cxn modelId="{F3A7A085-5E3A-4A6D-A593-4115D68D4AE1}" type="presParOf" srcId="{1E4F4DBE-7511-4FB9-9CDF-72046325952B}" destId="{88173D3B-8ECC-4C3F-BDA1-4A1A24983C6E}" srcOrd="3" destOrd="0" presId="urn:microsoft.com/office/officeart/2005/8/layout/process4"/>
    <dgm:cxn modelId="{7B1E2D49-B1AB-4616-83AF-698F2E9E5898}" type="presParOf" srcId="{1E4F4DBE-7511-4FB9-9CDF-72046325952B}" destId="{CF220F01-B71A-412B-8CE0-7A22709CEFD6}" srcOrd="4" destOrd="0" presId="urn:microsoft.com/office/officeart/2005/8/layout/process4"/>
    <dgm:cxn modelId="{46CE95CE-A924-4193-8CAB-262F3017D585}" type="presParOf" srcId="{CF220F01-B71A-412B-8CE0-7A22709CEFD6}" destId="{52527CA4-F3AD-4719-8B72-218A0550CAAD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22FC83-7847-4B68-BE9E-FDC4D21C74B9}">
      <dsp:nvSpPr>
        <dsp:cNvPr id="0" name=""/>
        <dsp:cNvSpPr/>
      </dsp:nvSpPr>
      <dsp:spPr>
        <a:xfrm>
          <a:off x="0" y="3458017"/>
          <a:ext cx="4254628" cy="11349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Origine </a:t>
          </a:r>
          <a:r>
            <a:rPr lang="fr-FR" sz="2000" kern="1200">
              <a:sym typeface="Wingdings" panose="05000000000000000000" pitchFamily="2" charset="2"/>
            </a:rPr>
            <a:t></a:t>
          </a:r>
          <a:r>
            <a:rPr lang="fr-FR" sz="2000" kern="1200"/>
            <a:t> Poulie i </a:t>
          </a:r>
          <a:r>
            <a:rPr lang="fr-FR" sz="2000" kern="1200">
              <a:sym typeface="Wingdings" panose="05000000000000000000" pitchFamily="2" charset="2"/>
            </a:rPr>
            <a:t></a:t>
          </a:r>
          <a:r>
            <a:rPr lang="fr-FR" sz="2000" kern="1200"/>
            <a:t> Accroche i </a:t>
          </a:r>
          <a:r>
            <a:rPr lang="fr-FR" sz="2000" kern="1200">
              <a:sym typeface="Wingdings" panose="05000000000000000000" pitchFamily="2" charset="2"/>
            </a:rPr>
            <a:t></a:t>
          </a:r>
          <a:r>
            <a:rPr lang="fr-FR" sz="2000" kern="1200"/>
            <a:t> Centre effecteur </a:t>
          </a:r>
          <a:r>
            <a:rPr lang="fr-FR" sz="2000" kern="1200">
              <a:sym typeface="Wingdings" panose="05000000000000000000" pitchFamily="2" charset="2"/>
            </a:rPr>
            <a:t></a:t>
          </a:r>
          <a:r>
            <a:rPr lang="fr-FR" sz="2000" kern="1200"/>
            <a:t> Origine</a:t>
          </a:r>
          <a:endParaRPr lang="en-US" sz="2000" kern="1200"/>
        </a:p>
      </dsp:txBody>
      <dsp:txXfrm>
        <a:off x="0" y="3458017"/>
        <a:ext cx="4254628" cy="1134998"/>
      </dsp:txXfrm>
    </dsp:sp>
    <dsp:sp modelId="{2CCD2EBE-CA37-4C14-A3F9-509A10FC0E00}">
      <dsp:nvSpPr>
        <dsp:cNvPr id="0" name=""/>
        <dsp:cNvSpPr/>
      </dsp:nvSpPr>
      <dsp:spPr>
        <a:xfrm rot="10800000">
          <a:off x="0" y="1729414"/>
          <a:ext cx="4254628" cy="17456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Fermetures géométriques </a:t>
          </a:r>
          <a:endParaRPr lang="en-US" sz="2000" kern="1200"/>
        </a:p>
      </dsp:txBody>
      <dsp:txXfrm rot="10800000">
        <a:off x="0" y="1729414"/>
        <a:ext cx="4254628" cy="1134256"/>
      </dsp:txXfrm>
    </dsp:sp>
    <dsp:sp modelId="{52527CA4-F3AD-4719-8B72-218A0550CAAD}">
      <dsp:nvSpPr>
        <dsp:cNvPr id="0" name=""/>
        <dsp:cNvSpPr/>
      </dsp:nvSpPr>
      <dsp:spPr>
        <a:xfrm rot="10800000">
          <a:off x="0" y="811"/>
          <a:ext cx="4254628" cy="17456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u="sng" kern="1200"/>
            <a:t>Modèle 1 :</a:t>
          </a:r>
          <a:endParaRPr lang="en-US" sz="2000" kern="1200"/>
        </a:p>
      </dsp:txBody>
      <dsp:txXfrm rot="10800000">
        <a:off x="0" y="811"/>
        <a:ext cx="4254628" cy="11342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22FC83-7847-4B68-BE9E-FDC4D21C74B9}">
      <dsp:nvSpPr>
        <dsp:cNvPr id="0" name=""/>
        <dsp:cNvSpPr/>
      </dsp:nvSpPr>
      <dsp:spPr>
        <a:xfrm>
          <a:off x="0" y="3458017"/>
          <a:ext cx="4254628" cy="11349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Centre</a:t>
          </a:r>
          <a:r>
            <a:rPr lang="en-US" sz="2000" kern="1200" baseline="0"/>
            <a:t> de </a:t>
          </a:r>
          <a:r>
            <a:rPr lang="en-US" sz="2000" kern="1200" baseline="0" err="1"/>
            <a:t>l’effecteur</a:t>
          </a:r>
          <a:r>
            <a:rPr lang="en-US" sz="2000" kern="1200" baseline="0"/>
            <a:t> </a:t>
          </a:r>
          <a:r>
            <a:rPr lang="fr-FR" sz="2000" kern="1200">
              <a:sym typeface="Wingdings" panose="05000000000000000000" pitchFamily="2" charset="2"/>
            </a:rPr>
            <a:t> Point d’accroche  Centre de la poulie</a:t>
          </a:r>
          <a:endParaRPr lang="en-US" sz="2000" kern="1200"/>
        </a:p>
      </dsp:txBody>
      <dsp:txXfrm>
        <a:off x="0" y="3458017"/>
        <a:ext cx="4254628" cy="1134998"/>
      </dsp:txXfrm>
    </dsp:sp>
    <dsp:sp modelId="{2CCD2EBE-CA37-4C14-A3F9-509A10FC0E00}">
      <dsp:nvSpPr>
        <dsp:cNvPr id="0" name=""/>
        <dsp:cNvSpPr/>
      </dsp:nvSpPr>
      <dsp:spPr>
        <a:xfrm rot="10800000">
          <a:off x="0" y="1729414"/>
          <a:ext cx="4254628" cy="17456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Suivi des points d’accroche</a:t>
          </a:r>
          <a:endParaRPr lang="en-US" sz="2000" kern="1200"/>
        </a:p>
      </dsp:txBody>
      <dsp:txXfrm rot="10800000">
        <a:off x="0" y="1729414"/>
        <a:ext cx="4254628" cy="1134256"/>
      </dsp:txXfrm>
    </dsp:sp>
    <dsp:sp modelId="{52527CA4-F3AD-4719-8B72-218A0550CAAD}">
      <dsp:nvSpPr>
        <dsp:cNvPr id="0" name=""/>
        <dsp:cNvSpPr/>
      </dsp:nvSpPr>
      <dsp:spPr>
        <a:xfrm rot="10800000">
          <a:off x="0" y="811"/>
          <a:ext cx="4254628" cy="174562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u="sng" kern="1200"/>
            <a:t>Modèle 2 :</a:t>
          </a:r>
          <a:endParaRPr lang="en-US" sz="2000" kern="1200"/>
        </a:p>
      </dsp:txBody>
      <dsp:txXfrm rot="10800000">
        <a:off x="0" y="811"/>
        <a:ext cx="4254628" cy="11342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5CE11B-6C3F-4B8D-85CE-2FEBAA41E64A}" type="datetimeFigureOut">
              <a:rPr lang="fr-FR" smtClean="0"/>
              <a:t>18/06/2025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182D7C-72C8-428E-BFA9-FC69082196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1969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CONCLURE SUR LES PROBL7MES RENCONTRES LORS DES ESSAIS DE CALCUL AVEC CE SYSTEME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182D7C-72C8-428E-BFA9-FC69082196CB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0704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A589-7C64-4AD7-BAE2-BD3A6E166127}" type="datetime1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893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15FA-1B22-49D3-8567-312D27989A8D}" type="datetime1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54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685C-35B0-465C-9618-388AFADA7EC9}" type="datetime1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470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31D67-467A-431B-ABC4-264D4E5542B0}" type="datetime1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835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16725-AD85-4D7C-B549-13CF1BF61475}" type="datetime1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80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6382-E464-464A-81E1-FC5C4CC2654E}" type="datetime1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911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DE4D-A319-4070-8C36-02010FB9EC06}" type="datetime1">
              <a:rPr lang="en-US" smtClean="0"/>
              <a:t>6/18/2025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54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62E2-A449-4607-95AC-82899D07C4D5}" type="datetime1">
              <a:rPr lang="en-US" smtClean="0"/>
              <a:t>6/18/2025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339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0E26F-0E2E-4947-999D-13EA5ABA2810}" type="datetime1">
              <a:rPr lang="en-US" smtClean="0"/>
              <a:t>6/18/2025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074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53044-4DAB-4C6F-922B-8450C73B6552}" type="datetime1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288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6277E-9A3E-42F8-A5F4-4FD54903B13E}" type="datetime1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736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946327C-0B50-4036-8E59-CA51078929EE}" type="datetime1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18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hub.com/Ngatam/geometr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1BA7680-B1FB-4B6B-2155-45DD5D6C4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 12" descr="Une image contenant bâtiment, plafond, intérieur, table&#10;&#10;Le contenu généré par l’IA peut être incorrect.">
            <a:extLst>
              <a:ext uri="{FF2B5EF4-FFF2-40B4-BE49-F238E27FC236}">
                <a16:creationId xmlns:a16="http://schemas.microsoft.com/office/drawing/2014/main" id="{9276DAD3-2FB3-11EA-61D3-1C0C71059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9091"/>
          <a:stretch>
            <a:fillRect/>
          </a:stretch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17CB4A5-A452-5004-E338-E4906CD4BF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506" y="3991500"/>
            <a:ext cx="8837546" cy="1870483"/>
          </a:xfrm>
        </p:spPr>
        <p:txBody>
          <a:bodyPr>
            <a:normAutofit/>
          </a:bodyPr>
          <a:lstStyle/>
          <a:p>
            <a:pPr algn="l"/>
            <a:r>
              <a:rPr lang="fr-FR" sz="4200">
                <a:solidFill>
                  <a:srgbClr val="FFFFFF"/>
                </a:solidFill>
              </a:rPr>
              <a:t>Robot à câbles – Modélisation et estimations des paramètres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CBF738F-B34E-56B0-4125-B9DDAB77C1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506" y="5917399"/>
            <a:ext cx="8837546" cy="644789"/>
          </a:xfrm>
        </p:spPr>
        <p:txBody>
          <a:bodyPr>
            <a:normAutofit/>
          </a:bodyPr>
          <a:lstStyle/>
          <a:p>
            <a:pPr algn="l"/>
            <a:r>
              <a:rPr lang="fr-FR" sz="2400">
                <a:solidFill>
                  <a:srgbClr val="FFFFFF"/>
                </a:solidFill>
              </a:rPr>
              <a:t>RIVIERE </a:t>
            </a:r>
            <a:r>
              <a:rPr lang="fr-FR" sz="2400" err="1">
                <a:solidFill>
                  <a:srgbClr val="FFFFFF"/>
                </a:solidFill>
              </a:rPr>
              <a:t>Gwezheneg</a:t>
            </a:r>
            <a:r>
              <a:rPr lang="fr-FR" sz="2400">
                <a:solidFill>
                  <a:srgbClr val="FFFFFF"/>
                </a:solidFill>
              </a:rPr>
              <a:t>, THIEBAUT Ngatam</a:t>
            </a:r>
          </a:p>
          <a:p>
            <a:pPr algn="l"/>
            <a:endParaRPr lang="fr-FR" sz="2400">
              <a:solidFill>
                <a:srgbClr val="FFFFFF"/>
              </a:solidFill>
            </a:endParaRPr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98E482CC-B586-40F9-02D6-236D44066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445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2D249-40B3-6919-A758-4BE409021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35B796BD-B545-8CF8-9ABC-91D4159D8B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26"/>
          <a:stretch>
            <a:fillRect/>
          </a:stretch>
        </p:blipFill>
        <p:spPr>
          <a:xfrm>
            <a:off x="4745549" y="-5868"/>
            <a:ext cx="7520942" cy="6641432"/>
          </a:xfrm>
          <a:prstGeom prst="rect">
            <a:avLst/>
          </a:prstGeom>
        </p:spPr>
      </p:pic>
      <p:graphicFrame>
        <p:nvGraphicFramePr>
          <p:cNvPr id="9" name="Espace réservé du contenu 2">
            <a:extLst>
              <a:ext uri="{FF2B5EF4-FFF2-40B4-BE49-F238E27FC236}">
                <a16:creationId xmlns:a16="http://schemas.microsoft.com/office/drawing/2014/main" id="{0C2432E8-B500-AF71-BBB8-41ACD6DFD6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8876592"/>
              </p:ext>
            </p:extLst>
          </p:nvPr>
        </p:nvGraphicFramePr>
        <p:xfrm>
          <a:off x="604724" y="645538"/>
          <a:ext cx="4254628" cy="4593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8ED7978-D5F6-384A-4BE4-78B195DCD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10</a:t>
            </a:fld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BC32DA2-F882-6BB6-EDF1-13A000F001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6050"/>
            <a:ext cx="1209449" cy="361950"/>
          </a:xfrm>
          <a:prstGeom prst="rect">
            <a:avLst/>
          </a:prstGeom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5978A8B4-FDD1-76AB-EC1D-10116BD55275}"/>
              </a:ext>
            </a:extLst>
          </p:cNvPr>
          <p:cNvCxnSpPr>
            <a:cxnSpLocks/>
          </p:cNvCxnSpPr>
          <p:nvPr/>
        </p:nvCxnSpPr>
        <p:spPr>
          <a:xfrm flipV="1">
            <a:off x="6502723" y="2942452"/>
            <a:ext cx="3577389" cy="2040556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ACE3B1D7-2987-DE4B-305E-8DBDE6063AAF}"/>
              </a:ext>
            </a:extLst>
          </p:cNvPr>
          <p:cNvCxnSpPr>
            <a:cxnSpLocks/>
          </p:cNvCxnSpPr>
          <p:nvPr/>
        </p:nvCxnSpPr>
        <p:spPr>
          <a:xfrm>
            <a:off x="5842535" y="3850105"/>
            <a:ext cx="660188" cy="1132903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397B6243-F977-F163-304A-7CD7F12A345F}"/>
              </a:ext>
            </a:extLst>
          </p:cNvPr>
          <p:cNvCxnSpPr>
            <a:cxnSpLocks/>
          </p:cNvCxnSpPr>
          <p:nvPr/>
        </p:nvCxnSpPr>
        <p:spPr>
          <a:xfrm>
            <a:off x="9419924" y="1904198"/>
            <a:ext cx="660188" cy="1038254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D8A1FE01-B3B7-9B56-4043-A53BAAFBFFD0}"/>
                  </a:ext>
                </a:extLst>
              </p:cNvPr>
              <p:cNvSpPr txBox="1"/>
              <p:nvPr/>
            </p:nvSpPr>
            <p:spPr>
              <a:xfrm rot="19755640">
                <a:off x="6677473" y="3980877"/>
                <a:ext cx="389880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𝒅𝒊𝒔𝒕𝒂𝒏𝒄𝒆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𝒍𝒂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𝒑𝒍𝒖𝒔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𝒄𝒐𝒖𝒓𝒕𝒆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𝒆𝒏𝒕𝒓𝒆</m:t>
                      </m:r>
                    </m:oMath>
                  </m:oMathPara>
                </a14:m>
                <a:endParaRPr lang="fr-FR" b="1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𝒑𝒐𝒊𝒏𝒕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𝒂𝒄𝒄𝒓𝒐𝒄𝒉𝒆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𝒆𝒕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𝒑𝒐𝒖𝒍𝒊𝒆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fr-FR" b="1"/>
              </a:p>
            </p:txBody>
          </p:sp>
        </mc:Choice>
        <mc:Fallback xmlns="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D8A1FE01-B3B7-9B56-4043-A53BAAFBF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755640">
                <a:off x="6677473" y="3980877"/>
                <a:ext cx="3898803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>
            <a:extLst>
              <a:ext uri="{FF2B5EF4-FFF2-40B4-BE49-F238E27FC236}">
                <a16:creationId xmlns:a16="http://schemas.microsoft.com/office/drawing/2014/main" id="{1731BFD6-1986-21A5-C77B-EF8D33E703ED}"/>
              </a:ext>
            </a:extLst>
          </p:cNvPr>
          <p:cNvSpPr txBox="1"/>
          <p:nvPr/>
        </p:nvSpPr>
        <p:spPr>
          <a:xfrm>
            <a:off x="604724" y="5298358"/>
            <a:ext cx="4114800" cy="116955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/>
            <a:r>
              <a:rPr lang="fr-FR" sz="1400" b="1" u="sng">
                <a:solidFill>
                  <a:schemeClr val="accent6"/>
                </a:solidFill>
              </a:rPr>
              <a:t>Hypothèses: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>
                <a:solidFill>
                  <a:schemeClr val="accent6"/>
                </a:solidFill>
              </a:rPr>
              <a:t>Les câbles sont accrochés à d’une extrémité au centre des poulies et de l’autre, au point d’attache de l’effecteur.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>
                <a:solidFill>
                  <a:schemeClr val="accent6"/>
                </a:solidFill>
              </a:rPr>
              <a:t>Les câbles sont toujours tendus</a:t>
            </a:r>
          </a:p>
        </p:txBody>
      </p:sp>
      <p:sp>
        <p:nvSpPr>
          <p:cNvPr id="5" name="Zone de texte 1">
            <a:extLst>
              <a:ext uri="{FF2B5EF4-FFF2-40B4-BE49-F238E27FC236}">
                <a16:creationId xmlns:a16="http://schemas.microsoft.com/office/drawing/2014/main" id="{9C77E456-EA30-399F-C9B2-E2C6DE5ED417}"/>
              </a:ext>
            </a:extLst>
          </p:cNvPr>
          <p:cNvSpPr txBox="1"/>
          <p:nvPr/>
        </p:nvSpPr>
        <p:spPr>
          <a:xfrm>
            <a:off x="5425919" y="6579647"/>
            <a:ext cx="5730995" cy="268587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1000"/>
              </a:spcAft>
            </a:pPr>
            <a:r>
              <a:rPr lang="fr-FR" sz="900" i="1">
                <a:solidFill>
                  <a:srgbClr val="44546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</a:t>
            </a:r>
            <a:r>
              <a:rPr lang="fr-FR" sz="900" i="1">
                <a:solidFill>
                  <a:srgbClr val="44546A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</a:t>
            </a:r>
            <a:r>
              <a:rPr lang="fr-FR" sz="900" i="1">
                <a:solidFill>
                  <a:srgbClr val="44546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:Schéma pour le modèle 2 du robot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1C8BDF-72EB-3377-B801-2A4C69C7523E}"/>
              </a:ext>
            </a:extLst>
          </p:cNvPr>
          <p:cNvSpPr txBox="1">
            <a:spLocks/>
          </p:cNvSpPr>
          <p:nvPr/>
        </p:nvSpPr>
        <p:spPr>
          <a:xfrm>
            <a:off x="22286" y="0"/>
            <a:ext cx="4952837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>
                <a:solidFill>
                  <a:srgbClr val="985291"/>
                </a:solidFill>
              </a:rPr>
              <a:t>Modèles géométriques– Modèle 2</a:t>
            </a:r>
            <a:br>
              <a:rPr lang="fr-FR" u="sng"/>
            </a:br>
            <a:endParaRPr lang="fr-FR" u="sng"/>
          </a:p>
        </p:txBody>
      </p:sp>
    </p:spTree>
    <p:extLst>
      <p:ext uri="{BB962C8B-B14F-4D97-AF65-F5344CB8AC3E}">
        <p14:creationId xmlns:p14="http://schemas.microsoft.com/office/powerpoint/2010/main" val="3481219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8AEA8-8C61-60CF-EE9F-708AB3FC3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e 37">
            <a:extLst>
              <a:ext uri="{FF2B5EF4-FFF2-40B4-BE49-F238E27FC236}">
                <a16:creationId xmlns:a16="http://schemas.microsoft.com/office/drawing/2014/main" id="{5CEA767C-CB22-76BD-D966-2677CE52585E}"/>
              </a:ext>
            </a:extLst>
          </p:cNvPr>
          <p:cNvGrpSpPr/>
          <p:nvPr/>
        </p:nvGrpSpPr>
        <p:grpSpPr>
          <a:xfrm>
            <a:off x="1" y="2781905"/>
            <a:ext cx="10011543" cy="684706"/>
            <a:chOff x="1" y="2781905"/>
            <a:chExt cx="10011543" cy="684706"/>
          </a:xfrm>
          <a:noFill/>
        </p:grpSpPr>
        <p:sp>
          <p:nvSpPr>
            <p:cNvPr id="34" name="Flèche : droite 33">
              <a:extLst>
                <a:ext uri="{FF2B5EF4-FFF2-40B4-BE49-F238E27FC236}">
                  <a16:creationId xmlns:a16="http://schemas.microsoft.com/office/drawing/2014/main" id="{94451ABC-D95C-EF85-23C4-206480182E81}"/>
                </a:ext>
              </a:extLst>
            </p:cNvPr>
            <p:cNvSpPr/>
            <p:nvPr/>
          </p:nvSpPr>
          <p:spPr>
            <a:xfrm>
              <a:off x="1" y="2813239"/>
              <a:ext cx="2483798" cy="653372"/>
            </a:xfrm>
            <a:prstGeom prst="rightArrow">
              <a:avLst>
                <a:gd name="adj1" fmla="val 50000"/>
                <a:gd name="adj2" fmla="val 33795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Flèche : droite 34">
              <a:extLst>
                <a:ext uri="{FF2B5EF4-FFF2-40B4-BE49-F238E27FC236}">
                  <a16:creationId xmlns:a16="http://schemas.microsoft.com/office/drawing/2014/main" id="{44309E3D-00C2-1B46-A0CB-EA4CC45B9AC6}"/>
                </a:ext>
              </a:extLst>
            </p:cNvPr>
            <p:cNvSpPr/>
            <p:nvPr/>
          </p:nvSpPr>
          <p:spPr>
            <a:xfrm>
              <a:off x="2542287" y="2813239"/>
              <a:ext cx="2484957" cy="653372"/>
            </a:xfrm>
            <a:prstGeom prst="rightArrow">
              <a:avLst>
                <a:gd name="adj1" fmla="val 50000"/>
                <a:gd name="adj2" fmla="val 33795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Flèche : droite 35">
              <a:extLst>
                <a:ext uri="{FF2B5EF4-FFF2-40B4-BE49-F238E27FC236}">
                  <a16:creationId xmlns:a16="http://schemas.microsoft.com/office/drawing/2014/main" id="{16E86780-9301-2E27-42CC-61E12E3998C7}"/>
                </a:ext>
              </a:extLst>
            </p:cNvPr>
            <p:cNvSpPr/>
            <p:nvPr/>
          </p:nvSpPr>
          <p:spPr>
            <a:xfrm>
              <a:off x="5035620" y="2813239"/>
              <a:ext cx="2484957" cy="653372"/>
            </a:xfrm>
            <a:prstGeom prst="rightArrow">
              <a:avLst>
                <a:gd name="adj1" fmla="val 50000"/>
                <a:gd name="adj2" fmla="val 33795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Flèche : droite 36">
              <a:extLst>
                <a:ext uri="{FF2B5EF4-FFF2-40B4-BE49-F238E27FC236}">
                  <a16:creationId xmlns:a16="http://schemas.microsoft.com/office/drawing/2014/main" id="{6729DA09-1E7A-854D-FBA3-89B61B0B3200}"/>
                </a:ext>
              </a:extLst>
            </p:cNvPr>
            <p:cNvSpPr/>
            <p:nvPr/>
          </p:nvSpPr>
          <p:spPr>
            <a:xfrm>
              <a:off x="7526587" y="2781905"/>
              <a:ext cx="2484957" cy="653372"/>
            </a:xfrm>
            <a:prstGeom prst="rightArrow">
              <a:avLst>
                <a:gd name="adj1" fmla="val 50000"/>
                <a:gd name="adj2" fmla="val 33795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EE523F4-4B20-86F8-7C20-0563A65CD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11</a:t>
            </a:fld>
            <a:endParaRPr lang="en-US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1EC9E5D4-B6C3-8FBA-2DF2-056D981B31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6050"/>
            <a:ext cx="1209449" cy="361950"/>
          </a:xfrm>
          <a:prstGeom prst="rect">
            <a:avLst/>
          </a:prstGeom>
        </p:spPr>
      </p:pic>
      <p:grpSp>
        <p:nvGrpSpPr>
          <p:cNvPr id="31" name="Groupe 30">
            <a:extLst>
              <a:ext uri="{FF2B5EF4-FFF2-40B4-BE49-F238E27FC236}">
                <a16:creationId xmlns:a16="http://schemas.microsoft.com/office/drawing/2014/main" id="{4544024B-2EDE-E811-DC3F-5FF6359523F6}"/>
              </a:ext>
            </a:extLst>
          </p:cNvPr>
          <p:cNvGrpSpPr/>
          <p:nvPr/>
        </p:nvGrpSpPr>
        <p:grpSpPr>
          <a:xfrm>
            <a:off x="3037" y="1965133"/>
            <a:ext cx="12190121" cy="2196565"/>
            <a:chOff x="3037" y="1647500"/>
            <a:chExt cx="12190121" cy="21965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 : coins arrondis 2">
                  <a:extLst>
                    <a:ext uri="{FF2B5EF4-FFF2-40B4-BE49-F238E27FC236}">
                      <a16:creationId xmlns:a16="http://schemas.microsoft.com/office/drawing/2014/main" id="{104683B3-CC63-1F60-02F3-A2554BC3436C}"/>
                    </a:ext>
                  </a:extLst>
                </p:cNvPr>
                <p:cNvSpPr/>
                <p:nvPr/>
              </p:nvSpPr>
              <p:spPr>
                <a:xfrm>
                  <a:off x="3037" y="1693723"/>
                  <a:ext cx="2196000" cy="2150342"/>
                </a:xfrm>
                <a:prstGeom prst="roundRect">
                  <a:avLst/>
                </a:prstGeom>
                <a:solidFill>
                  <a:schemeClr val="tx1"/>
                </a:solidFill>
                <a:ln w="38100">
                  <a:solidFill>
                    <a:schemeClr val="bg2">
                      <a:lumMod val="9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lvl="0" indent="-285750">
                    <a:buFont typeface="Arial" panose="020B0604020202020204" pitchFamily="34" charset="0"/>
                    <a:buChar char="•"/>
                  </a:pPr>
                  <a:r>
                    <a:rPr lang="fr-FR" sz="1200" b="1" dirty="0">
                      <a:solidFill>
                        <a:schemeClr val="bg1"/>
                      </a:solidFill>
                    </a:rPr>
                    <a:t>Position initiale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fr-FR" sz="1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fr-FR" sz="1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e>
                            <m:sub>
                              <m:r>
                                <a:rPr lang="fr-FR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  <m:sub>
                          <m: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lang="fr-FR" sz="1200" b="1" dirty="0">
                      <a:solidFill>
                        <a:schemeClr val="bg1"/>
                      </a:solidFill>
                    </a:rPr>
                    <a:t>)</a:t>
                  </a:r>
                </a:p>
                <a:p>
                  <a:pPr marL="285750" lvl="0" indent="-285750">
                    <a:buFont typeface="Arial" panose="020B0604020202020204" pitchFamily="34" charset="0"/>
                    <a:buChar char="•"/>
                  </a:pPr>
                  <a:r>
                    <a:rPr lang="fr-FR" sz="1200" b="1" dirty="0">
                      <a:solidFill>
                        <a:schemeClr val="bg1"/>
                      </a:solidFill>
                    </a:rPr>
                    <a:t>Position finale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sub>
                      </m:sSub>
                      <m:r>
                        <a:rPr lang="fr-FR" sz="1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sub>
                      </m:sSub>
                      <m:r>
                        <a:rPr lang="fr-FR" sz="1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e>
                            <m:sub>
                              <m:r>
                                <a:rPr lang="fr-FR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  <m:sub>
                          <m: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sub>
                      </m:sSub>
                    </m:oMath>
                  </a14:m>
                  <a:r>
                    <a:rPr lang="fr-FR" sz="1200" b="1" dirty="0">
                      <a:solidFill>
                        <a:schemeClr val="bg1"/>
                      </a:solidFill>
                    </a:rPr>
                    <a:t>)</a:t>
                  </a:r>
                </a:p>
                <a:p>
                  <a:pPr marL="285750" lvl="0" indent="-285750">
                    <a:buFont typeface="Arial" panose="020B0604020202020204" pitchFamily="34" charset="0"/>
                    <a:buChar char="•"/>
                  </a:pPr>
                  <a:r>
                    <a:rPr lang="fr-FR" sz="1200" b="1" dirty="0">
                      <a:solidFill>
                        <a:schemeClr val="bg1"/>
                      </a:solidFill>
                    </a:rPr>
                    <a:t>Données simulation (</a:t>
                  </a:r>
                  <a14:m>
                    <m:oMath xmlns:m="http://schemas.openxmlformats.org/officeDocument/2006/math">
                      <m:r>
                        <a:rPr lang="fr-FR" sz="1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𝒔𝒕𝒆𝒑</m:t>
                      </m:r>
                      <m:r>
                        <a:rPr lang="fr-FR" sz="1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𝒎𝒊𝒏</m:t>
                          </m:r>
                        </m:sub>
                      </m:sSub>
                      <m:r>
                        <a:rPr lang="fr-FR" sz="1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1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sSub>
                        <m:sSubPr>
                          <m:ctrlP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𝒆𝒕𝒂𝒑𝒆</m:t>
                          </m:r>
                        </m:sub>
                      </m:sSub>
                      <m:r>
                        <a:rPr lang="fr-FR" sz="1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1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fr-FR" sz="1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sz="12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 : coins arrondis 2">
                  <a:extLst>
                    <a:ext uri="{FF2B5EF4-FFF2-40B4-BE49-F238E27FC236}">
                      <a16:creationId xmlns:a16="http://schemas.microsoft.com/office/drawing/2014/main" id="{104683B3-CC63-1F60-02F3-A2554BC343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7" y="1693723"/>
                  <a:ext cx="2196000" cy="2150342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bg2">
                      <a:lumMod val="90000"/>
                    </a:schemeClr>
                  </a:solidFill>
                  <a:prstDash val="soli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 : coins arrondis 10">
                  <a:extLst>
                    <a:ext uri="{FF2B5EF4-FFF2-40B4-BE49-F238E27FC236}">
                      <a16:creationId xmlns:a16="http://schemas.microsoft.com/office/drawing/2014/main" id="{4EE44D47-86B8-71D2-6181-BF203DD2D459}"/>
                    </a:ext>
                  </a:extLst>
                </p:cNvPr>
                <p:cNvSpPr/>
                <p:nvPr/>
              </p:nvSpPr>
              <p:spPr>
                <a:xfrm>
                  <a:off x="5027244" y="1693723"/>
                  <a:ext cx="2196000" cy="2150342"/>
                </a:xfrm>
                <a:prstGeom prst="roundRect">
                  <a:avLst/>
                </a:prstGeom>
                <a:solidFill>
                  <a:schemeClr val="tx1"/>
                </a:solidFill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lvl="0" indent="-285750">
                    <a:buFont typeface="Arial" panose="020B0604020202020204" pitchFamily="34" charset="0"/>
                    <a:buChar char="•"/>
                  </a:pPr>
                  <a:r>
                    <a:rPr lang="fr-FR" sz="1200" b="1" dirty="0"/>
                    <a:t>Calcul Jacobienne avec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sz="12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fr-FR" sz="1200" b="1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fr-FR" sz="12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fr-FR" sz="1200" b="1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fr-FR" sz="1200" b="1" i="1">
                          <a:latin typeface="Cambria Math" panose="02040503050406030204" pitchFamily="18" charset="0"/>
                        </a:rPr>
                        <m:t>𝒆𝒕</m:t>
                      </m:r>
                      <m:r>
                        <a:rPr lang="fr-FR" sz="12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1" i="1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sSub>
                            <m:sSubPr>
                              <m:ctrlPr>
                                <a:rPr lang="fr-FR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b>
                              <m:r>
                                <a:rPr lang="fr-FR" sz="12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sub>
                          </m:sSub>
                        </m:sub>
                      </m:sSub>
                    </m:oMath>
                  </a14:m>
                  <a:endParaRPr lang="fr-FR" sz="1200" b="1" dirty="0"/>
                </a:p>
                <a:p>
                  <a:pPr marL="285750" lvl="0" indent="-285750">
                    <a:buFont typeface="Arial" panose="020B0604020202020204" pitchFamily="34" charset="0"/>
                    <a:buChar char="•"/>
                  </a:pPr>
                  <a:r>
                    <a:rPr lang="fr-FR" sz="1200" b="1" dirty="0"/>
                    <a:t>Calcul variation des câbles attendues</a:t>
                  </a:r>
                </a:p>
                <a:p>
                  <a:pPr marL="285750" lvl="0" indent="-285750">
                    <a:buFont typeface="Arial" panose="020B0604020202020204" pitchFamily="34" charset="0"/>
                    <a:buChar char="•"/>
                  </a:pPr>
                  <a:r>
                    <a:rPr lang="fr-FR" sz="1200" b="1" dirty="0"/>
                    <a:t>Calcul des positions des moteurs attendues avec la variation des câbles calculé</a:t>
                  </a:r>
                </a:p>
              </p:txBody>
            </p:sp>
          </mc:Choice>
          <mc:Fallback xmlns="">
            <p:sp>
              <p:nvSpPr>
                <p:cNvPr id="11" name="Rectangle : coins arrondis 10">
                  <a:extLst>
                    <a:ext uri="{FF2B5EF4-FFF2-40B4-BE49-F238E27FC236}">
                      <a16:creationId xmlns:a16="http://schemas.microsoft.com/office/drawing/2014/main" id="{4EE44D47-86B8-71D2-6181-BF203DD2D4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7244" y="1693723"/>
                  <a:ext cx="2196000" cy="2150342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A51DA8D9-E49B-E6B9-78C5-DEA2AD90A7A8}"/>
                </a:ext>
              </a:extLst>
            </p:cNvPr>
            <p:cNvSpPr/>
            <p:nvPr/>
          </p:nvSpPr>
          <p:spPr>
            <a:xfrm>
              <a:off x="7512201" y="1674365"/>
              <a:ext cx="2196000" cy="2150342"/>
            </a:xfrm>
            <a:prstGeom prst="roundRect">
              <a:avLst/>
            </a:prstGeom>
            <a:solidFill>
              <a:schemeClr val="tx1"/>
            </a:solidFill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fr-FR" sz="1200" b="1"/>
                <a:t>Mises à jour des longueurs de câbles et des vitesses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fr-FR" sz="1200" b="1"/>
                <a:t>Condition d’arrêt </a:t>
              </a:r>
            </a:p>
          </p:txBody>
        </p: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1FAC95D5-4ED1-E796-7C49-9AF762EF76CB}"/>
                </a:ext>
              </a:extLst>
            </p:cNvPr>
            <p:cNvSpPr/>
            <p:nvPr/>
          </p:nvSpPr>
          <p:spPr>
            <a:xfrm>
              <a:off x="9997158" y="1647500"/>
              <a:ext cx="2196000" cy="2150342"/>
            </a:xfrm>
            <a:prstGeom prst="roundRect">
              <a:avLst/>
            </a:prstGeom>
            <a:solidFill>
              <a:schemeClr val="tx1"/>
            </a:solidFill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fr-FR" sz="1200" b="1"/>
                <a:t>Animations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fr-FR" sz="1200" b="1"/>
                <a:t>Plot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fr-FR" sz="1200" b="1"/>
                <a:t>Données de test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 : coins arrondis 14">
                  <a:extLst>
                    <a:ext uri="{FF2B5EF4-FFF2-40B4-BE49-F238E27FC236}">
                      <a16:creationId xmlns:a16="http://schemas.microsoft.com/office/drawing/2014/main" id="{E8CCFA8B-6680-BB87-BB86-DD653E8D9D96}"/>
                    </a:ext>
                  </a:extLst>
                </p:cNvPr>
                <p:cNvSpPr/>
                <p:nvPr/>
              </p:nvSpPr>
              <p:spPr>
                <a:xfrm>
                  <a:off x="2513412" y="1674365"/>
                  <a:ext cx="2196000" cy="2150342"/>
                </a:xfrm>
                <a:prstGeom prst="roundRect">
                  <a:avLst/>
                </a:prstGeom>
                <a:solidFill>
                  <a:schemeClr val="tx1"/>
                </a:solidFill>
                <a:ln w="38100">
                  <a:solidFill>
                    <a:schemeClr val="bg2">
                      <a:lumMod val="9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lvl="0" indent="-285750">
                    <a:buFont typeface="Arial" panose="020B0604020202020204" pitchFamily="34" charset="0"/>
                    <a:buChar char="•"/>
                  </a:pPr>
                  <a:r>
                    <a:rPr lang="fr-FR" sz="1200" b="1">
                      <a:solidFill>
                        <a:schemeClr val="bg1"/>
                      </a:solidFill>
                    </a:rPr>
                    <a:t>Pour i €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sSub>
                            <m:sSubPr>
                              <m:ctrlPr>
                                <a:rPr lang="fr-FR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fr-FR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𝒆𝒕𝒂𝒑𝒆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fr-FR" sz="1200" b="1">
                      <a:solidFill>
                        <a:schemeClr val="bg1"/>
                      </a:solidFill>
                    </a:rPr>
                    <a:t>, on a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fr-FR" sz="1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fr-FR" sz="1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sSub>
                            <m:sSubPr>
                              <m:ctrlPr>
                                <a:rPr lang="fr-FR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b>
                              <m:r>
                                <a:rPr lang="fr-FR" sz="1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sub>
                          </m:sSub>
                        </m:sub>
                      </m:sSub>
                    </m:oMath>
                  </a14:m>
                  <a:r>
                    <a:rPr lang="fr-FR" sz="1200" b="1">
                      <a:solidFill>
                        <a:schemeClr val="bg1"/>
                      </a:solidFill>
                    </a:rPr>
                    <a:t>.</a:t>
                  </a:r>
                </a:p>
                <a:p>
                  <a:pPr marL="285750" lvl="0" indent="-285750">
                    <a:buFont typeface="Arial" panose="020B0604020202020204" pitchFamily="34" charset="0"/>
                    <a:buChar char="•"/>
                  </a:pPr>
                  <a:r>
                    <a:rPr lang="fr-FR" sz="1200" b="1">
                      <a:solidFill>
                        <a:schemeClr val="bg1"/>
                      </a:solidFill>
                    </a:rPr>
                    <a:t>Calcul </a:t>
                  </a:r>
                  <a14:m>
                    <m:oMath xmlns:m="http://schemas.openxmlformats.org/officeDocument/2006/math">
                      <m:r>
                        <a:rPr lang="fr-FR" sz="1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𝒅𝒙</m:t>
                      </m:r>
                      <m:r>
                        <a:rPr lang="fr-FR" sz="1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1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𝒅𝒚</m:t>
                      </m:r>
                      <m:r>
                        <a:rPr lang="fr-FR" sz="1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1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sSub>
                        <m:sSubPr>
                          <m:ctrlP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fr-FR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endParaRPr lang="fr-FR" sz="1200" b="1">
                    <a:solidFill>
                      <a:schemeClr val="bg1"/>
                    </a:solidFill>
                  </a:endParaRPr>
                </a:p>
                <a:p>
                  <a:pPr marL="285750" lvl="0" indent="-285750">
                    <a:buFont typeface="Arial" panose="020B0604020202020204" pitchFamily="34" charset="0"/>
                    <a:buChar char="•"/>
                  </a:pPr>
                  <a:r>
                    <a:rPr lang="fr-FR" sz="1200" b="1">
                      <a:solidFill>
                        <a:schemeClr val="bg1"/>
                      </a:solidFill>
                    </a:rPr>
                    <a:t>Calcul direction</a:t>
                  </a:r>
                </a:p>
              </p:txBody>
            </p:sp>
          </mc:Choice>
          <mc:Fallback xmlns="">
            <p:sp>
              <p:nvSpPr>
                <p:cNvPr id="15" name="Rectangle : coins arrondis 14">
                  <a:extLst>
                    <a:ext uri="{FF2B5EF4-FFF2-40B4-BE49-F238E27FC236}">
                      <a16:creationId xmlns:a16="http://schemas.microsoft.com/office/drawing/2014/main" id="{E8CCFA8B-6680-BB87-BB86-DD653E8D9D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412" y="1674365"/>
                  <a:ext cx="2196000" cy="2150342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bg2">
                      <a:lumMod val="90000"/>
                    </a:schemeClr>
                  </a:solidFill>
                  <a:prstDash val="soli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F33E096E-55B1-3E8B-F614-ABD6A648624E}"/>
              </a:ext>
            </a:extLst>
          </p:cNvPr>
          <p:cNvGrpSpPr/>
          <p:nvPr/>
        </p:nvGrpSpPr>
        <p:grpSpPr>
          <a:xfrm>
            <a:off x="1359445" y="4202678"/>
            <a:ext cx="4102458" cy="2587269"/>
            <a:chOff x="279231" y="3908780"/>
            <a:chExt cx="4102458" cy="2587269"/>
          </a:xfrm>
        </p:grpSpPr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636B929D-DDB5-92A4-0105-0614E1E1B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0142" y="4019290"/>
              <a:ext cx="3769454" cy="2341378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58694938-BF01-33D6-ADF6-E8E93AA9F568}"/>
                </a:ext>
              </a:extLst>
            </p:cNvPr>
            <p:cNvSpPr/>
            <p:nvPr/>
          </p:nvSpPr>
          <p:spPr>
            <a:xfrm>
              <a:off x="279231" y="3908780"/>
              <a:ext cx="4102458" cy="2587269"/>
            </a:xfrm>
            <a:prstGeom prst="roundRect">
              <a:avLst/>
            </a:prstGeom>
            <a:noFill/>
            <a:ln w="38100"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endParaRPr lang="fr-FR" sz="1400" b="1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9CEDFE70-B24E-D2A1-798A-FEC300326F80}"/>
              </a:ext>
            </a:extLst>
          </p:cNvPr>
          <p:cNvGrpSpPr/>
          <p:nvPr/>
        </p:nvGrpSpPr>
        <p:grpSpPr>
          <a:xfrm>
            <a:off x="6945714" y="4202679"/>
            <a:ext cx="4768232" cy="2587269"/>
            <a:chOff x="6483701" y="3988678"/>
            <a:chExt cx="4768232" cy="2587269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8685473E-1677-463D-EEC7-8B3573B17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25794" y="4099188"/>
              <a:ext cx="4469364" cy="2341378"/>
            </a:xfrm>
            <a:prstGeom prst="rect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</p:pic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E1CB183C-1D67-7694-7C68-B8E528505DD1}"/>
                </a:ext>
              </a:extLst>
            </p:cNvPr>
            <p:cNvSpPr/>
            <p:nvPr/>
          </p:nvSpPr>
          <p:spPr>
            <a:xfrm>
              <a:off x="6483701" y="3988678"/>
              <a:ext cx="4768232" cy="2587269"/>
            </a:xfrm>
            <a:prstGeom prst="roundRect">
              <a:avLst/>
            </a:prstGeom>
            <a:noFill/>
            <a:ln w="3810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endParaRPr lang="fr-FR" sz="1400" b="1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C0B5AF5D-6C51-E299-8031-0B4DE9E8457A}"/>
              </a:ext>
            </a:extLst>
          </p:cNvPr>
          <p:cNvGrpSpPr/>
          <p:nvPr/>
        </p:nvGrpSpPr>
        <p:grpSpPr>
          <a:xfrm>
            <a:off x="3311092" y="853749"/>
            <a:ext cx="5948412" cy="1099749"/>
            <a:chOff x="3311092" y="853749"/>
            <a:chExt cx="5948412" cy="1099749"/>
          </a:xfrm>
        </p:grpSpPr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943D3C25-5965-44DC-9A1B-43D8CB00C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10674" y="912706"/>
              <a:ext cx="5734850" cy="981212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</p:pic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0EC175A0-8D3B-2FBE-7291-095677618502}"/>
                </a:ext>
              </a:extLst>
            </p:cNvPr>
            <p:cNvSpPr/>
            <p:nvPr/>
          </p:nvSpPr>
          <p:spPr>
            <a:xfrm>
              <a:off x="3311092" y="853749"/>
              <a:ext cx="5948412" cy="1099749"/>
            </a:xfrm>
            <a:prstGeom prst="roundRect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endParaRPr lang="fr-FR" sz="1400" b="1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AAAD0F4B-1756-D061-5CB0-382D4131D3D1}"/>
              </a:ext>
            </a:extLst>
          </p:cNvPr>
          <p:cNvSpPr txBox="1">
            <a:spLocks/>
          </p:cNvSpPr>
          <p:nvPr/>
        </p:nvSpPr>
        <p:spPr>
          <a:xfrm>
            <a:off x="22286" y="0"/>
            <a:ext cx="4952837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>
                <a:solidFill>
                  <a:srgbClr val="985291"/>
                </a:solidFill>
              </a:rPr>
              <a:t>Modèles géométriques– Modèle 2</a:t>
            </a:r>
            <a:br>
              <a:rPr lang="fr-FR" u="sng"/>
            </a:br>
            <a:endParaRPr lang="fr-FR" u="sng"/>
          </a:p>
        </p:txBody>
      </p:sp>
    </p:spTree>
    <p:extLst>
      <p:ext uri="{BB962C8B-B14F-4D97-AF65-F5344CB8AC3E}">
        <p14:creationId xmlns:p14="http://schemas.microsoft.com/office/powerpoint/2010/main" val="1473508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DF126-F47B-4F50-BD61-C84016252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89E71A-5D71-AA2C-145B-F6BCE324F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5805" y="144323"/>
            <a:ext cx="9764930" cy="932777"/>
          </a:xfrm>
        </p:spPr>
        <p:txBody>
          <a:bodyPr/>
          <a:lstStyle/>
          <a:p>
            <a:pPr marL="0" indent="0">
              <a:buNone/>
            </a:pPr>
            <a:r>
              <a:rPr lang="fr-FR" b="1" u="sng"/>
              <a:t>Comparaison :</a:t>
            </a:r>
            <a:r>
              <a:rPr lang="fr-FR" b="1"/>
              <a:t> </a:t>
            </a:r>
          </a:p>
          <a:p>
            <a:pPr marL="0" indent="0">
              <a:buNone/>
            </a:pPr>
            <a:endParaRPr lang="fr-FR" u="sng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7C646A-E89B-CFBC-B069-811AABBFB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6" name="Objet 5">
            <a:extLst>
              <a:ext uri="{FF2B5EF4-FFF2-40B4-BE49-F238E27FC236}">
                <a16:creationId xmlns:a16="http://schemas.microsoft.com/office/drawing/2014/main" id="{9F8C1E94-80DB-9F26-8D4F-CA13EC077C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6663796"/>
              </p:ext>
            </p:extLst>
          </p:nvPr>
        </p:nvGraphicFramePr>
        <p:xfrm>
          <a:off x="5449888" y="823913"/>
          <a:ext cx="6019800" cy="154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320466" imgH="1104847" progId="Excel.Sheet.12">
                  <p:embed/>
                </p:oleObj>
              </mc:Choice>
              <mc:Fallback>
                <p:oleObj name="Worksheet" r:id="rId2" imgW="4320466" imgH="1104847" progId="Excel.Sheet.12">
                  <p:embed/>
                  <p:pic>
                    <p:nvPicPr>
                      <p:cNvPr id="6" name="Objet 5">
                        <a:extLst>
                          <a:ext uri="{FF2B5EF4-FFF2-40B4-BE49-F238E27FC236}">
                            <a16:creationId xmlns:a16="http://schemas.microsoft.com/office/drawing/2014/main" id="{9F8C1E94-80DB-9F26-8D4F-CA13EC077C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9888" y="823913"/>
                        <a:ext cx="6019800" cy="154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120AF663-AF43-7797-A6E6-7F893359E9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8ABB54A-BC47-020A-084A-9669769552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6050"/>
            <a:ext cx="1209449" cy="36195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1E8EE19-5474-831A-031F-CFC2AC36E342}"/>
              </a:ext>
            </a:extLst>
          </p:cNvPr>
          <p:cNvSpPr txBox="1"/>
          <p:nvPr/>
        </p:nvSpPr>
        <p:spPr>
          <a:xfrm>
            <a:off x="914400" y="1113752"/>
            <a:ext cx="3727269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u="sng"/>
              <a:t>La commande donnée ici est un déplacement (500mm;500mm)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45AFCDD5-E984-C5CB-88F7-405EA3186967}"/>
              </a:ext>
            </a:extLst>
          </p:cNvPr>
          <p:cNvGrpSpPr/>
          <p:nvPr/>
        </p:nvGrpSpPr>
        <p:grpSpPr>
          <a:xfrm>
            <a:off x="914400" y="2453772"/>
            <a:ext cx="10717762" cy="4267817"/>
            <a:chOff x="914400" y="2453772"/>
            <a:chExt cx="10717762" cy="4267817"/>
          </a:xfrm>
        </p:grpSpPr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3A730EF1-A370-2C89-14EC-C3444752D92D}"/>
                </a:ext>
              </a:extLst>
            </p:cNvPr>
            <p:cNvGrpSpPr/>
            <p:nvPr/>
          </p:nvGrpSpPr>
          <p:grpSpPr>
            <a:xfrm>
              <a:off x="914400" y="2453772"/>
              <a:ext cx="10717762" cy="4042278"/>
              <a:chOff x="914400" y="2453772"/>
              <a:chExt cx="10717762" cy="4042278"/>
            </a:xfrm>
          </p:grpSpPr>
          <p:pic>
            <p:nvPicPr>
              <p:cNvPr id="8" name="Image 7">
                <a:extLst>
                  <a:ext uri="{FF2B5EF4-FFF2-40B4-BE49-F238E27FC236}">
                    <a16:creationId xmlns:a16="http://schemas.microsoft.com/office/drawing/2014/main" id="{83B80E67-A4E6-F5E3-13A1-F0F737353C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0350" t="9397" r="29617" b="6043"/>
              <a:stretch>
                <a:fillRect/>
              </a:stretch>
            </p:blipFill>
            <p:spPr bwMode="auto">
              <a:xfrm>
                <a:off x="914400" y="2496820"/>
                <a:ext cx="3599815" cy="399923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1DD35D20-6DD6-FDB8-279D-C4F15ADC98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8644" r="9149" b="6135"/>
              <a:stretch>
                <a:fillRect/>
              </a:stretch>
            </p:blipFill>
            <p:spPr bwMode="auto">
              <a:xfrm>
                <a:off x="4975781" y="2453772"/>
                <a:ext cx="6656381" cy="399923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13" name="Zone de texte 1">
              <a:extLst>
                <a:ext uri="{FF2B5EF4-FFF2-40B4-BE49-F238E27FC236}">
                  <a16:creationId xmlns:a16="http://schemas.microsoft.com/office/drawing/2014/main" id="{FE86198E-A165-1011-E4ED-B6D369247BB4}"/>
                </a:ext>
              </a:extLst>
            </p:cNvPr>
            <p:cNvSpPr txBox="1"/>
            <p:nvPr/>
          </p:nvSpPr>
          <p:spPr>
            <a:xfrm>
              <a:off x="3555308" y="6453002"/>
              <a:ext cx="5730995" cy="268587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1000"/>
                </a:spcAft>
              </a:pPr>
              <a:r>
                <a:rPr lang="fr-FR" sz="900" i="1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Figure 8: Résultats des tests avec le modèle 2</a:t>
              </a:r>
            </a:p>
          </p:txBody>
        </p:sp>
      </p:grpSp>
      <p:sp>
        <p:nvSpPr>
          <p:cNvPr id="7" name="Titre 1">
            <a:extLst>
              <a:ext uri="{FF2B5EF4-FFF2-40B4-BE49-F238E27FC236}">
                <a16:creationId xmlns:a16="http://schemas.microsoft.com/office/drawing/2014/main" id="{59FE1C56-5781-8C4D-EC60-C3FFEFDF9B66}"/>
              </a:ext>
            </a:extLst>
          </p:cNvPr>
          <p:cNvSpPr txBox="1">
            <a:spLocks/>
          </p:cNvSpPr>
          <p:nvPr/>
        </p:nvSpPr>
        <p:spPr>
          <a:xfrm>
            <a:off x="22286" y="0"/>
            <a:ext cx="4952837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>
                <a:solidFill>
                  <a:srgbClr val="985291"/>
                </a:solidFill>
              </a:rPr>
              <a:t>Modèles géométriques– Modèle 2</a:t>
            </a:r>
            <a:br>
              <a:rPr lang="fr-FR" u="sng"/>
            </a:br>
            <a:endParaRPr lang="fr-FR" u="sng"/>
          </a:p>
        </p:txBody>
      </p:sp>
    </p:spTree>
    <p:extLst>
      <p:ext uri="{BB962C8B-B14F-4D97-AF65-F5344CB8AC3E}">
        <p14:creationId xmlns:p14="http://schemas.microsoft.com/office/powerpoint/2010/main" val="2953369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6CB96FE-8973-82FE-7F58-800118EF4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13</a:t>
            </a:fld>
            <a:endParaRPr lang="en-US"/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0DCF82D1-47F7-40BC-034C-EB111F0FFAD8}"/>
              </a:ext>
            </a:extLst>
          </p:cNvPr>
          <p:cNvGrpSpPr/>
          <p:nvPr/>
        </p:nvGrpSpPr>
        <p:grpSpPr>
          <a:xfrm>
            <a:off x="3319764" y="548640"/>
            <a:ext cx="8259588" cy="6140380"/>
            <a:chOff x="3319764" y="548640"/>
            <a:chExt cx="8259588" cy="6140380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E2D16C49-0CBB-831B-0EC4-FA53AFAE128B}"/>
                </a:ext>
              </a:extLst>
            </p:cNvPr>
            <p:cNvGrpSpPr/>
            <p:nvPr/>
          </p:nvGrpSpPr>
          <p:grpSpPr>
            <a:xfrm>
              <a:off x="3319764" y="548640"/>
              <a:ext cx="8259588" cy="6140380"/>
              <a:chOff x="3319764" y="548640"/>
              <a:chExt cx="8259588" cy="6140380"/>
            </a:xfrm>
          </p:grpSpPr>
          <p:grpSp>
            <p:nvGrpSpPr>
              <p:cNvPr id="16" name="Groupe 15">
                <a:extLst>
                  <a:ext uri="{FF2B5EF4-FFF2-40B4-BE49-F238E27FC236}">
                    <a16:creationId xmlns:a16="http://schemas.microsoft.com/office/drawing/2014/main" id="{38C984D5-0C6C-BA27-4EA6-EA28FC05E644}"/>
                  </a:ext>
                </a:extLst>
              </p:cNvPr>
              <p:cNvGrpSpPr/>
              <p:nvPr/>
            </p:nvGrpSpPr>
            <p:grpSpPr>
              <a:xfrm>
                <a:off x="3319764" y="548640"/>
                <a:ext cx="8259588" cy="5666944"/>
                <a:chOff x="3319764" y="548640"/>
                <a:chExt cx="8259588" cy="5666944"/>
              </a:xfrm>
            </p:grpSpPr>
            <p:grpSp>
              <p:nvGrpSpPr>
                <p:cNvPr id="5" name="Groupe 4">
                  <a:extLst>
                    <a:ext uri="{FF2B5EF4-FFF2-40B4-BE49-F238E27FC236}">
                      <a16:creationId xmlns:a16="http://schemas.microsoft.com/office/drawing/2014/main" id="{71F3D144-9C76-36C0-437B-78D8C8135AA5}"/>
                    </a:ext>
                  </a:extLst>
                </p:cNvPr>
                <p:cNvGrpSpPr/>
                <p:nvPr/>
              </p:nvGrpSpPr>
              <p:grpSpPr>
                <a:xfrm>
                  <a:off x="7167134" y="548640"/>
                  <a:ext cx="4412218" cy="2852552"/>
                  <a:chOff x="0" y="0"/>
                  <a:chExt cx="5749436" cy="3442372"/>
                </a:xfrm>
              </p:grpSpPr>
              <p:grpSp>
                <p:nvGrpSpPr>
                  <p:cNvPr id="6" name="Groupe 5">
                    <a:extLst>
                      <a:ext uri="{FF2B5EF4-FFF2-40B4-BE49-F238E27FC236}">
                        <a16:creationId xmlns:a16="http://schemas.microsoft.com/office/drawing/2014/main" id="{5ED6109E-4C69-D3E1-8878-88D0724811C5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5747385" cy="3241675"/>
                    <a:chOff x="0" y="0"/>
                    <a:chExt cx="5747385" cy="3241675"/>
                  </a:xfrm>
                </p:grpSpPr>
                <p:pic>
                  <p:nvPicPr>
                    <p:cNvPr id="8" name="Image 7">
                      <a:extLst>
                        <a:ext uri="{FF2B5EF4-FFF2-40B4-BE49-F238E27FC236}">
                          <a16:creationId xmlns:a16="http://schemas.microsoft.com/office/drawing/2014/main" id="{BA1D17BE-C927-B672-DE78-34390EA84F4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0" y="0"/>
                      <a:ext cx="5747385" cy="3241675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</p:pic>
                <p:grpSp>
                  <p:nvGrpSpPr>
                    <p:cNvPr id="9" name="Groupe 8">
                      <a:extLst>
                        <a:ext uri="{FF2B5EF4-FFF2-40B4-BE49-F238E27FC236}">
                          <a16:creationId xmlns:a16="http://schemas.microsoft.com/office/drawing/2014/main" id="{23FF93A9-2B59-1570-467C-58F481FEE1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7387" y="410015"/>
                      <a:ext cx="3957176" cy="1839988"/>
                      <a:chOff x="0" y="0"/>
                      <a:chExt cx="3957176" cy="1839988"/>
                    </a:xfrm>
                  </p:grpSpPr>
                  <p:sp>
                    <p:nvSpPr>
                      <p:cNvPr id="10" name="Ellipse 9">
                        <a:extLst>
                          <a:ext uri="{FF2B5EF4-FFF2-40B4-BE49-F238E27FC236}">
                            <a16:creationId xmlns:a16="http://schemas.microsoft.com/office/drawing/2014/main" id="{0E10D922-5402-FB99-2EE9-C306650ABA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77176" y="1659988"/>
                        <a:ext cx="180000" cy="180000"/>
                      </a:xfrm>
                      <a:prstGeom prst="ellipse">
                        <a:avLst/>
                      </a:prstGeom>
                      <a:noFill/>
                      <a:ln w="1905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fr-FR"/>
                      </a:p>
                    </p:txBody>
                  </p:sp>
                  <p:sp>
                    <p:nvSpPr>
                      <p:cNvPr id="11" name="Ellipse 10">
                        <a:extLst>
                          <a:ext uri="{FF2B5EF4-FFF2-40B4-BE49-F238E27FC236}">
                            <a16:creationId xmlns:a16="http://schemas.microsoft.com/office/drawing/2014/main" id="{989FA65B-7CF7-1648-8413-E8CCAD1AA4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0" y="0"/>
                        <a:ext cx="180000" cy="180000"/>
                      </a:xfrm>
                      <a:prstGeom prst="ellipse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fr-FR"/>
                      </a:p>
                    </p:txBody>
                  </p:sp>
                  <p:cxnSp>
                    <p:nvCxnSpPr>
                      <p:cNvPr id="12" name="Connecteur droit avec flèche 11">
                        <a:extLst>
                          <a:ext uri="{FF2B5EF4-FFF2-40B4-BE49-F238E27FC236}">
                            <a16:creationId xmlns:a16="http://schemas.microsoft.com/office/drawing/2014/main" id="{6DA385A5-9F40-C9C4-B5D0-AF992E255795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12542" y="77372"/>
                        <a:ext cx="3752602" cy="1680359"/>
                      </a:xfrm>
                      <a:prstGeom prst="straightConnector1">
                        <a:avLst/>
                      </a:prstGeom>
                      <a:ln w="19050" cap="flat" cmpd="sng" algn="ctr">
                        <a:solidFill>
                          <a:schemeClr val="tx1"/>
                        </a:solidFill>
                        <a:prstDash val="dash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" name="Connecteur droit avec flèche 12">
                        <a:extLst>
                          <a:ext uri="{FF2B5EF4-FFF2-40B4-BE49-F238E27FC236}">
                            <a16:creationId xmlns:a16="http://schemas.microsoft.com/office/drawing/2014/main" id="{31A3A7C5-9D14-D93D-F703-F0BDAD61F643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61779" y="21101"/>
                        <a:ext cx="3702564" cy="1738136"/>
                      </a:xfrm>
                      <a:prstGeom prst="straightConnector1">
                        <a:avLst/>
                      </a:prstGeom>
                      <a:ln w="1905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7" name="Zone de texte 1">
                    <a:extLst>
                      <a:ext uri="{FF2B5EF4-FFF2-40B4-BE49-F238E27FC236}">
                        <a16:creationId xmlns:a16="http://schemas.microsoft.com/office/drawing/2014/main" id="{0335661E-9ADA-E462-7657-C03F00CD9834}"/>
                      </a:ext>
                    </a:extLst>
                  </p:cNvPr>
                  <p:cNvSpPr txBox="1"/>
                  <p:nvPr/>
                </p:nvSpPr>
                <p:spPr>
                  <a:xfrm>
                    <a:off x="2051" y="3300730"/>
                    <a:ext cx="5747385" cy="141642"/>
                  </a:xfrm>
                  <a:prstGeom prst="rect">
                    <a:avLst/>
                  </a:prstGeom>
                  <a:solidFill>
                    <a:prstClr val="white"/>
                  </a:solidFill>
                  <a:ln>
                    <a:noFill/>
                  </a:ln>
                </p:spPr>
                <p:txBody>
                  <a:bodyPr rot="0" spcFirstLastPara="0" vert="horz" wrap="square" lIns="0" tIns="0" rIns="0" bIns="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1000"/>
                      </a:spcAft>
                    </a:pPr>
                    <a:endParaRPr lang="fr-FR" sz="900" i="1">
                      <a:solidFill>
                        <a:srgbClr val="44546A"/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19" name="Connecteur droit 18">
                  <a:extLst>
                    <a:ext uri="{FF2B5EF4-FFF2-40B4-BE49-F238E27FC236}">
                      <a16:creationId xmlns:a16="http://schemas.microsoft.com/office/drawing/2014/main" id="{F655530E-9FB2-C45E-B269-3C1C616ED1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19764" y="742949"/>
                  <a:ext cx="3985910" cy="2065047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Connecteur droit 19">
                  <a:extLst>
                    <a:ext uri="{FF2B5EF4-FFF2-40B4-BE49-F238E27FC236}">
                      <a16:creationId xmlns:a16="http://schemas.microsoft.com/office/drawing/2014/main" id="{D62F1B26-73A9-7C82-6C74-D17132CD81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15349" y="742949"/>
                  <a:ext cx="994852" cy="2065047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eur droit 22">
                  <a:extLst>
                    <a:ext uri="{FF2B5EF4-FFF2-40B4-BE49-F238E27FC236}">
                      <a16:creationId xmlns:a16="http://schemas.microsoft.com/office/drawing/2014/main" id="{7715024C-DE1D-DF6C-3C98-7CEF60F166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47198" y="1457324"/>
                  <a:ext cx="3958476" cy="475826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Connecteur droit 25">
                  <a:extLst>
                    <a:ext uri="{FF2B5EF4-FFF2-40B4-BE49-F238E27FC236}">
                      <a16:creationId xmlns:a16="http://schemas.microsoft.com/office/drawing/2014/main" id="{D0D83EEE-9F31-F0FF-F9E6-2B8095FFFF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14734" y="1457324"/>
                  <a:ext cx="957682" cy="475826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7" name="Image 16">
                  <a:extLst>
                    <a:ext uri="{FF2B5EF4-FFF2-40B4-BE49-F238E27FC236}">
                      <a16:creationId xmlns:a16="http://schemas.microsoft.com/office/drawing/2014/main" id="{232EB46B-47A2-787C-03DC-C590232D02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47813" y="2807996"/>
                  <a:ext cx="6134954" cy="3407588"/>
                </a:xfrm>
                <a:prstGeom prst="rect">
                  <a:avLst/>
                </a:prstGeom>
                <a:ln w="57150">
                  <a:solidFill>
                    <a:srgbClr val="FF0000"/>
                  </a:solidFill>
                </a:ln>
              </p:spPr>
            </p:pic>
          </p:grpSp>
          <p:sp>
            <p:nvSpPr>
              <p:cNvPr id="2" name="Zone de texte 1">
                <a:extLst>
                  <a:ext uri="{FF2B5EF4-FFF2-40B4-BE49-F238E27FC236}">
                    <a16:creationId xmlns:a16="http://schemas.microsoft.com/office/drawing/2014/main" id="{A88226E4-D27E-90FD-7AA4-7822AA1F3BF0}"/>
                  </a:ext>
                </a:extLst>
              </p:cNvPr>
              <p:cNvSpPr txBox="1"/>
              <p:nvPr/>
            </p:nvSpPr>
            <p:spPr>
              <a:xfrm>
                <a:off x="4799817" y="6420433"/>
                <a:ext cx="5730995" cy="268587"/>
              </a:xfrm>
              <a:prstGeom prst="rect">
                <a:avLst/>
              </a:prstGeom>
              <a:solidFill>
                <a:prstClr val="white"/>
              </a:solidFill>
              <a:ln>
                <a:noFill/>
              </a:ln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1000"/>
                  </a:spcAft>
                </a:pPr>
                <a:r>
                  <a:rPr lang="fr-FR" sz="900" i="1">
                    <a:solidFill>
                      <a:srgbClr val="44546A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Figure 9: Photos du robot pour complexification du modèle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BB9A473-1DB3-F08A-EFFE-4133F620B396}"/>
                </a:ext>
              </a:extLst>
            </p:cNvPr>
            <p:cNvSpPr/>
            <p:nvPr/>
          </p:nvSpPr>
          <p:spPr>
            <a:xfrm>
              <a:off x="7305674" y="742949"/>
              <a:ext cx="1209675" cy="71437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noFill/>
              </a:endParaRPr>
            </a:p>
          </p:txBody>
        </p:sp>
      </p:grpSp>
      <p:pic>
        <p:nvPicPr>
          <p:cNvPr id="15" name="Image 14">
            <a:extLst>
              <a:ext uri="{FF2B5EF4-FFF2-40B4-BE49-F238E27FC236}">
                <a16:creationId xmlns:a16="http://schemas.microsoft.com/office/drawing/2014/main" id="{70F68D4B-C522-1E27-C451-5D40D6322F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6050"/>
            <a:ext cx="1209449" cy="361950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DC3E2D-CCD5-C327-9E4F-91CBD8DD1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715532"/>
            <a:ext cx="2471628" cy="2065047"/>
          </a:xfrm>
          <a:ln>
            <a:solidFill>
              <a:schemeClr val="tx1"/>
            </a:solidFill>
            <a:prstDash val="dash"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600" b="1" u="sng">
                <a:solidFill>
                  <a:schemeClr val="accent6"/>
                </a:solidFill>
              </a:rPr>
              <a:t>Hypothèse : </a:t>
            </a:r>
          </a:p>
          <a:p>
            <a:pPr marL="0" indent="0">
              <a:buNone/>
            </a:pPr>
            <a:r>
              <a:rPr lang="fr-FR" sz="1600" b="1">
                <a:solidFill>
                  <a:schemeClr val="accent6"/>
                </a:solidFill>
              </a:rPr>
              <a:t>Les câbles ne sont plus reliés au centre des poulies mais sortent tangentes à leurs rayons.</a:t>
            </a:r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02EDE536-3C45-AD5F-8A9C-EF31552B2584}"/>
              </a:ext>
            </a:extLst>
          </p:cNvPr>
          <p:cNvSpPr txBox="1">
            <a:spLocks/>
          </p:cNvSpPr>
          <p:nvPr/>
        </p:nvSpPr>
        <p:spPr>
          <a:xfrm>
            <a:off x="22286" y="0"/>
            <a:ext cx="4952837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>
                <a:solidFill>
                  <a:srgbClr val="985291"/>
                </a:solidFill>
              </a:rPr>
              <a:t>Modèles géométriques– Complexification</a:t>
            </a:r>
            <a:br>
              <a:rPr lang="fr-FR" u="sng"/>
            </a:br>
            <a:endParaRPr lang="fr-FR" u="sng"/>
          </a:p>
        </p:txBody>
      </p:sp>
    </p:spTree>
    <p:extLst>
      <p:ext uri="{BB962C8B-B14F-4D97-AF65-F5344CB8AC3E}">
        <p14:creationId xmlns:p14="http://schemas.microsoft.com/office/powerpoint/2010/main" val="3142753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B9B8B4-6AA0-6EC2-5180-35BA3CFC2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A5DA12C-B001-3747-C453-CF84911AEA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69921" y="1481003"/>
                <a:ext cx="3999334" cy="4534348"/>
              </a:xfrm>
            </p:spPr>
            <p:txBody>
              <a:bodyPr vert="horz" lIns="91440" tIns="45720" rIns="91440" bIns="45720" rtlCol="0">
                <a:normAutofit fontScale="92500" lnSpcReduction="20000"/>
              </a:bodyPr>
              <a:lstStyle/>
              <a:p>
                <a:r>
                  <a:rPr lang="fr-FR" sz="1800" noProof="0"/>
                  <a:t>Décomposition du câble en </a:t>
                </a:r>
                <a:r>
                  <a:rPr lang="fr-FR" sz="1800" b="1" noProof="0"/>
                  <a:t>3 segments </a:t>
                </a:r>
                <a:r>
                  <a:rPr lang="fr-FR" sz="1800" noProof="0"/>
                  <a:t>pour aller de l’enrouleur à l’effecteur</a:t>
                </a:r>
              </a:p>
              <a:p>
                <a:r>
                  <a:rPr lang="fr-FR" sz="1800" noProof="0"/>
                  <a:t>Hypothèses 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fr-FR" i="1" noProof="0" smtClean="0">
                        <a:latin typeface="Cambria Math" panose="02040503050406030204" pitchFamily="18" charset="0"/>
                      </a:rPr>
                      <m:t>𝛥</m:t>
                    </m:r>
                    <m:r>
                      <a:rPr lang="fr-FR" i="1" noProof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FR" i="1" noProof="0" smtClean="0">
                        <a:latin typeface="Cambria Math" panose="02040503050406030204" pitchFamily="18" charset="0"/>
                      </a:rPr>
                      <m:t>≪ </m:t>
                    </m:r>
                    <m:r>
                      <a:rPr lang="fr-FR" i="1" noProof="0" smtClean="0">
                        <a:latin typeface="Cambria Math" panose="02040503050406030204" pitchFamily="18" charset="0"/>
                      </a:rPr>
                      <m:t>𝛥</m:t>
                    </m:r>
                    <m:r>
                      <a:rPr lang="fr-FR" i="1" noProof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fr-FR" i="1" noProof="0"/>
              </a:p>
              <a:p>
                <a:pPr lvl="1"/>
                <a14:m>
                  <m:oMath xmlns:m="http://schemas.openxmlformats.org/officeDocument/2006/math">
                    <m:r>
                      <a:rPr lang="fr-FR" i="1" noProof="0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fr-FR" i="1" noProof="0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r-FR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noProof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fr-FR" i="1" noProof="0" smtClean="0">
                        <a:latin typeface="Cambria Math" panose="02040503050406030204" pitchFamily="18" charset="0"/>
                      </a:rPr>
                      <m:t>≪ </m:t>
                    </m:r>
                    <m:r>
                      <a:rPr lang="fr-FR" i="1" noProof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fr-FR" i="1" noProof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fr-FR" noProof="0"/>
              </a:p>
              <a:p>
                <a:pPr lvl="1"/>
                <a:r>
                  <a:rPr lang="fr-FR" noProof="0"/>
                  <a:t>Le câble est vertical entre l’enrouleur et la poulie</a:t>
                </a:r>
              </a:p>
              <a:p>
                <a:r>
                  <a:rPr lang="fr-FR" sz="1800" noProof="0"/>
                  <a:t>On calcule donc les 3 longueurs </a:t>
                </a:r>
                <a:r>
                  <a:rPr lang="fr-FR" sz="1800" b="1" noProof="0"/>
                  <a:t>λ’</a:t>
                </a:r>
                <a:r>
                  <a:rPr lang="fr-FR" sz="1800" noProof="0"/>
                  <a:t>, </a:t>
                </a:r>
                <a:r>
                  <a:rPr lang="fr-FR" sz="1800" b="1" noProof="0"/>
                  <a:t>λ’’</a:t>
                </a:r>
                <a:r>
                  <a:rPr lang="fr-FR" sz="1800" noProof="0"/>
                  <a:t> et </a:t>
                </a:r>
                <a:r>
                  <a:rPr lang="fr-FR" sz="1800" b="1" noProof="0"/>
                  <a:t>λ’’’ </a:t>
                </a:r>
                <a:r>
                  <a:rPr lang="fr-FR" sz="1800" noProof="0"/>
                  <a:t>pour les </a:t>
                </a:r>
                <a:r>
                  <a:rPr lang="fr-FR" sz="1800" b="1" noProof="0"/>
                  <a:t>sommer</a:t>
                </a:r>
              </a:p>
              <a:p>
                <a:endParaRPr lang="fr-FR" sz="1800" b="1" noProof="0"/>
              </a:p>
              <a:p>
                <a:pPr marL="0" indent="0">
                  <a:buNone/>
                </a:pPr>
                <a:r>
                  <a:rPr lang="fr-FR" sz="1800" b="1"/>
                  <a:t>Remarque : les hypothèses faites restreignent l’espace de travail</a:t>
                </a:r>
                <a:endParaRPr lang="fr-FR" sz="1800" b="1" noProof="0"/>
              </a:p>
              <a:p>
                <a:endParaRPr lang="fr-FR" sz="1800" b="1" noProof="0"/>
              </a:p>
              <a:p>
                <a:endParaRPr lang="fr-FR" sz="1800" b="1" noProof="0"/>
              </a:p>
              <a:p>
                <a:pPr marL="0"/>
                <a:endParaRPr lang="fr-FR" sz="1800" noProof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A5DA12C-B001-3747-C453-CF84911AEA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69921" y="1481003"/>
                <a:ext cx="3999334" cy="4534348"/>
              </a:xfrm>
              <a:blipFill>
                <a:blip r:embed="rId2"/>
                <a:stretch>
                  <a:fillRect l="-915" t="-538" r="-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06C28F4-8F4A-74B1-E3FD-CF7F1A2E6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453002"/>
            <a:ext cx="42920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fr-FR" noProof="0" smtClean="0"/>
              <a:pPr>
                <a:spcAft>
                  <a:spcPts val="600"/>
                </a:spcAft>
              </a:pPr>
              <a:t>14</a:t>
            </a:fld>
            <a:endParaRPr lang="fr-FR" noProof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9EADB41-5FF4-EDD9-D26D-3557DF507D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6050"/>
            <a:ext cx="1209449" cy="361950"/>
          </a:xfrm>
          <a:prstGeom prst="rect">
            <a:avLst/>
          </a:prstGeom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CCE00AF7-4763-0FEC-4D87-81D521F1FD35}"/>
              </a:ext>
            </a:extLst>
          </p:cNvPr>
          <p:cNvGrpSpPr/>
          <p:nvPr/>
        </p:nvGrpSpPr>
        <p:grpSpPr>
          <a:xfrm>
            <a:off x="707137" y="1132258"/>
            <a:ext cx="6667521" cy="4883093"/>
            <a:chOff x="707137" y="1132258"/>
            <a:chExt cx="6667521" cy="4883093"/>
          </a:xfrm>
        </p:grpSpPr>
        <p:pic>
          <p:nvPicPr>
            <p:cNvPr id="6" name="Image 5" descr="Une image contenant diagramme, ligne, cercle, texte&#10;&#10;Le contenu généré par l’IA peut être incorrect.">
              <a:extLst>
                <a:ext uri="{FF2B5EF4-FFF2-40B4-BE49-F238E27FC236}">
                  <a16:creationId xmlns:a16="http://schemas.microsoft.com/office/drawing/2014/main" id="{56C0D1A3-E4C1-E37B-828C-C687DC39B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74" r="23248" b="-1"/>
            <a:stretch>
              <a:fillRect/>
            </a:stretch>
          </p:blipFill>
          <p:spPr>
            <a:xfrm>
              <a:off x="707137" y="1132258"/>
              <a:ext cx="6355080" cy="4534348"/>
            </a:xfrm>
            <a:prstGeom prst="rect">
              <a:avLst/>
            </a:prstGeom>
          </p:spPr>
        </p:pic>
        <p:sp>
          <p:nvSpPr>
            <p:cNvPr id="24" name="Zone de texte 1">
              <a:extLst>
                <a:ext uri="{FF2B5EF4-FFF2-40B4-BE49-F238E27FC236}">
                  <a16:creationId xmlns:a16="http://schemas.microsoft.com/office/drawing/2014/main" id="{2C8133C8-2642-97A8-261A-D1648A3ACFE8}"/>
                </a:ext>
              </a:extLst>
            </p:cNvPr>
            <p:cNvSpPr txBox="1"/>
            <p:nvPr/>
          </p:nvSpPr>
          <p:spPr>
            <a:xfrm>
              <a:off x="1643663" y="5746764"/>
              <a:ext cx="5730995" cy="268587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1000"/>
                </a:spcAft>
              </a:pPr>
              <a:r>
                <a:rPr lang="fr-FR" sz="900" i="1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Figure 10: Schéma pour complexification du modèle</a:t>
              </a:r>
            </a:p>
          </p:txBody>
        </p:sp>
      </p:grpSp>
      <p:sp>
        <p:nvSpPr>
          <p:cNvPr id="5" name="Titre 1">
            <a:extLst>
              <a:ext uri="{FF2B5EF4-FFF2-40B4-BE49-F238E27FC236}">
                <a16:creationId xmlns:a16="http://schemas.microsoft.com/office/drawing/2014/main" id="{527F202A-36E3-F721-3125-C63AD4B672FE}"/>
              </a:ext>
            </a:extLst>
          </p:cNvPr>
          <p:cNvSpPr txBox="1">
            <a:spLocks/>
          </p:cNvSpPr>
          <p:nvPr/>
        </p:nvSpPr>
        <p:spPr>
          <a:xfrm>
            <a:off x="22286" y="0"/>
            <a:ext cx="4952837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>
                <a:solidFill>
                  <a:srgbClr val="985291"/>
                </a:solidFill>
              </a:rPr>
              <a:t>Modèles géométriques– Complexification</a:t>
            </a:r>
            <a:br>
              <a:rPr lang="fr-FR" u="sng"/>
            </a:br>
            <a:endParaRPr lang="fr-FR" u="sng"/>
          </a:p>
        </p:txBody>
      </p:sp>
    </p:spTree>
    <p:extLst>
      <p:ext uri="{BB962C8B-B14F-4D97-AF65-F5344CB8AC3E}">
        <p14:creationId xmlns:p14="http://schemas.microsoft.com/office/powerpoint/2010/main" val="1722179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E8617C-0A85-C4B6-5728-86C6AB6CC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15</a:t>
            </a:fld>
            <a:endParaRPr lang="en-US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116D290-F84F-6A57-D95F-988BD8ECBA47}"/>
              </a:ext>
            </a:extLst>
          </p:cNvPr>
          <p:cNvSpPr txBox="1">
            <a:spLocks/>
          </p:cNvSpPr>
          <p:nvPr/>
        </p:nvSpPr>
        <p:spPr>
          <a:xfrm>
            <a:off x="22286" y="0"/>
            <a:ext cx="7447635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>
                <a:solidFill>
                  <a:srgbClr val="985291"/>
                </a:solidFill>
              </a:rPr>
              <a:t>Cinématique</a:t>
            </a:r>
            <a:br>
              <a:rPr lang="fr-FR" u="sng" noProof="0"/>
            </a:br>
            <a:endParaRPr lang="fr-FR" u="sng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39C69639-96CB-0C00-8DCF-62AC1EFFC28C}"/>
                  </a:ext>
                </a:extLst>
              </p:cNvPr>
              <p:cNvSpPr txBox="1"/>
              <p:nvPr/>
            </p:nvSpPr>
            <p:spPr>
              <a:xfrm>
                <a:off x="255637" y="747252"/>
                <a:ext cx="5329085" cy="933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Relation Vitesses angulaires moteurs – Vitesses linéaires des câbles : 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fr-FR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</m:acc>
                      </m:e>
                      <m:sub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fr-FR" b="1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fr-F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fr-FR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fr-FR" b="1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r-F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fr-FR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𝜦</m:t>
                            </m:r>
                          </m:e>
                        </m:acc>
                      </m:e>
                      <m:sub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fr-FR" b="1" dirty="0"/>
              </a:p>
              <a:p>
                <a:endParaRPr lang="fr-FR" dirty="0"/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39C69639-96CB-0C00-8DCF-62AC1EFFC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637" y="747252"/>
                <a:ext cx="5329085" cy="933845"/>
              </a:xfrm>
              <a:prstGeom prst="rect">
                <a:avLst/>
              </a:prstGeom>
              <a:blipFill>
                <a:blip r:embed="rId2"/>
                <a:stretch>
                  <a:fillRect l="-1030" t="-3922" r="-6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2F665ABB-B4C9-A801-5A20-D2115940036D}"/>
                  </a:ext>
                </a:extLst>
              </p:cNvPr>
              <p:cNvSpPr txBox="1"/>
              <p:nvPr/>
            </p:nvSpPr>
            <p:spPr>
              <a:xfrm>
                <a:off x="255638" y="1741806"/>
                <a:ext cx="5152104" cy="933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Relation Vitesses linéaires des câbles – Vitesse effecteur :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fr-FR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𝜦</m:t>
                            </m:r>
                          </m:e>
                        </m:acc>
                      </m:e>
                      <m:sub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fr-FR" b="1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fr-FR" b="1" i="1">
                        <a:latin typeface="Cambria Math" panose="02040503050406030204" pitchFamily="18" charset="0"/>
                      </a:rPr>
                      <m:t>𝑱</m:t>
                    </m:r>
                    <m:r>
                      <a:rPr lang="fr-FR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fr-FR" b="1" i="1">
                        <a:latin typeface="Cambria Math" panose="02040503050406030204" pitchFamily="18" charset="0"/>
                      </a:rPr>
                      <m:t>)∗</m:t>
                    </m:r>
                    <m:sSub>
                      <m:sSubPr>
                        <m:ctrlPr>
                          <a:rPr lang="fr-F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fr-FR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e>
                      <m:sub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fr-FR" b="1" dirty="0"/>
              </a:p>
              <a:p>
                <a:endParaRPr lang="fr-FR" dirty="0"/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2F665ABB-B4C9-A801-5A20-D21159400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638" y="1741806"/>
                <a:ext cx="5152104" cy="933845"/>
              </a:xfrm>
              <a:prstGeom prst="rect">
                <a:avLst/>
              </a:prstGeom>
              <a:blipFill>
                <a:blip r:embed="rId3"/>
                <a:stretch>
                  <a:fillRect l="-1065" t="-39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BDB8DE6-4C23-659A-E051-AE69E13FE99D}"/>
                  </a:ext>
                </a:extLst>
              </p:cNvPr>
              <p:cNvSpPr txBox="1"/>
              <p:nvPr/>
            </p:nvSpPr>
            <p:spPr>
              <a:xfrm>
                <a:off x="255635" y="2831990"/>
                <a:ext cx="5152104" cy="933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Relation Vitesses angulaires moteurs – Vitesse </a:t>
                </a:r>
                <a:r>
                  <a:rPr lang="fr-FR" dirty="0" err="1"/>
                  <a:t>effecteu</a:t>
                </a:r>
                <a:r>
                  <a:rPr lang="fr-FR" b="1" dirty="0"/>
                  <a:t>	</a:t>
                </a:r>
                <a:r>
                  <a:rPr lang="fr-FR" dirty="0"/>
                  <a:t>r:  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fr-FR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fr-FR" b="1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fr-F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fr-FR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fr-FR" b="1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fr-FR" b="1" i="1">
                        <a:latin typeface="Cambria Math" panose="02040503050406030204" pitchFamily="18" charset="0"/>
                      </a:rPr>
                      <m:t>𝑱</m:t>
                    </m:r>
                    <m:r>
                      <a:rPr lang="fr-FR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fr-FR" b="1" i="1">
                        <a:latin typeface="Cambria Math" panose="02040503050406030204" pitchFamily="18" charset="0"/>
                      </a:rPr>
                      <m:t>)∗</m:t>
                    </m:r>
                    <m:sSub>
                      <m:sSubPr>
                        <m:ctrlPr>
                          <a:rPr lang="fr-F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fr-FR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e>
                      <m:sub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fr-FR" b="1" dirty="0"/>
              </a:p>
              <a:p>
                <a:endParaRPr lang="fr-FR" dirty="0"/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BDB8DE6-4C23-659A-E051-AE69E13FE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635" y="2831990"/>
                <a:ext cx="5152104" cy="933845"/>
              </a:xfrm>
              <a:prstGeom prst="rect">
                <a:avLst/>
              </a:prstGeom>
              <a:blipFill>
                <a:blip r:embed="rId4"/>
                <a:stretch>
                  <a:fillRect l="-1065" t="-3922" r="-17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A542C1F0-4335-8069-A711-9E37A0A72E6D}"/>
                  </a:ext>
                </a:extLst>
              </p:cNvPr>
              <p:cNvSpPr txBox="1"/>
              <p:nvPr/>
            </p:nvSpPr>
            <p:spPr>
              <a:xfrm>
                <a:off x="6408011" y="101861"/>
                <a:ext cx="5761703" cy="2926379"/>
              </a:xfrm>
              <a:prstGeom prst="rect">
                <a:avLst/>
              </a:prstGeom>
              <a:noFill/>
              <a:ln w="38100">
                <a:solidFill>
                  <a:srgbClr val="F49503"/>
                </a:solidFill>
                <a:prstDash val="lgDash"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u="sng">
                    <a:latin typeface="Cambria Math" panose="02040503050406030204" pitchFamily="18" charset="0"/>
                  </a:rPr>
                  <a:t>Paramètres:</a:t>
                </a:r>
                <a:endParaRPr lang="fr-FR" sz="140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z="1400">
                    <a:latin typeface="Cambria Math" panose="02040503050406030204" pitchFamily="18" charset="0"/>
                  </a:rPr>
                  <a:t> : Coordonnées de l’effecteur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sz="14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sz="1400">
                    <a:latin typeface="Cambria Math" panose="02040503050406030204" pitchFamily="18" charset="0"/>
                  </a:rPr>
                  <a:t> : Coordonnées de la poulie i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sz="14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sz="1400">
                    <a:latin typeface="Cambria Math" panose="02040503050406030204" pitchFamily="18" charset="0"/>
                  </a:rPr>
                  <a:t> : Coordonnées point d’accroche i</a:t>
                </a:r>
              </a:p>
              <a:p>
                <a:endParaRPr lang="fr-FR" sz="1400">
                  <a:latin typeface="Cambria Math" panose="02040503050406030204" pitchFamily="18" charset="0"/>
                </a:endParaRPr>
              </a:p>
              <a:p>
                <a:endParaRPr lang="fr-FR" sz="1400" u="sng">
                  <a:latin typeface="Cambria Math" panose="02040503050406030204" pitchFamily="18" charset="0"/>
                </a:endParaRPr>
              </a:p>
              <a:p>
                <a:r>
                  <a:rPr lang="fr-FR" sz="1400" u="sng">
                    <a:latin typeface="Cambria Math" panose="02040503050406030204" pitchFamily="18" charset="0"/>
                  </a:rPr>
                  <a:t>Vecteurs:</a:t>
                </a:r>
                <a:endParaRPr lang="fr-FR" sz="1400" b="0" u="sng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  <m:sub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z="1400"/>
                  <a:t> : Vecteur des vitesses angulaire des moteurs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fr-FR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fr-FR" sz="1400" b="0" i="0" smtClean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</m:acc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z="1400"/>
                  <a:t> : Vecteur des vitesses linéaires des câbles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fr-FR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z="1400"/>
                  <a:t> : Vecteur des vitesses de l’effecteur (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fr-FR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fr-FR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</m:e>
                      <m:sub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z="140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fr-FR" sz="1400"/>
                  <a:t>:  Vecteur des coefficients d’enroulement des enrouleurs et moteur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</m:acc>
                      </m:e>
                      <m:sub>
                        <m:r>
                          <a:rPr lang="fr-FR" sz="1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sz="1400"/>
                  <a:t>: Expression de la colonne i de la Jacobienne</a:t>
                </a: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A542C1F0-4335-8069-A711-9E37A0A72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8011" y="101861"/>
                <a:ext cx="5761703" cy="29263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49503"/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02D820A8-9711-6814-5B9D-6EFD763BB7C3}"/>
                  </a:ext>
                </a:extLst>
              </p:cNvPr>
              <p:cNvSpPr txBox="1"/>
              <p:nvPr/>
            </p:nvSpPr>
            <p:spPr>
              <a:xfrm>
                <a:off x="255635" y="4375383"/>
                <a:ext cx="10225552" cy="178856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prstDash val="lgDash"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−2(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)(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))−2(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  <m:r>
                                    <a:rPr lang="fr-FR">
                                      <a:latin typeface="Cambria Math" panose="02040503050406030204" pitchFamily="18" charset="0"/>
                                    </a:rPr>
                                    <m:t>⁡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))(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  <m:r>
                                    <a:rPr lang="fr-FR">
                                      <a:latin typeface="Cambria Math" panose="02040503050406030204" pitchFamily="18" charset="0"/>
                                    </a:rPr>
                                    <m:t>⁡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))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fr-FR"/>
                  <a:t> </a:t>
                </a:r>
              </a:p>
              <a:p>
                <a:endParaRPr lang="fr-FR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02D820A8-9711-6814-5B9D-6EFD763BB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635" y="4375383"/>
                <a:ext cx="10225552" cy="17885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age 14">
            <a:extLst>
              <a:ext uri="{FF2B5EF4-FFF2-40B4-BE49-F238E27FC236}">
                <a16:creationId xmlns:a16="http://schemas.microsoft.com/office/drawing/2014/main" id="{5267FC4A-77F2-673B-CF3B-03C4F603D29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6050"/>
            <a:ext cx="1209449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223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5858CD0-B918-15B1-12E1-783168BFE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16</a:t>
            </a:fld>
            <a:endParaRPr lang="en-US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7E9E156A-FE51-03C6-6582-197633C0CA01}"/>
              </a:ext>
            </a:extLst>
          </p:cNvPr>
          <p:cNvSpPr txBox="1">
            <a:spLocks/>
          </p:cNvSpPr>
          <p:nvPr/>
        </p:nvSpPr>
        <p:spPr>
          <a:xfrm>
            <a:off x="22286" y="0"/>
            <a:ext cx="7447635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>
                <a:solidFill>
                  <a:srgbClr val="985291"/>
                </a:solidFill>
              </a:rPr>
              <a:t>Dynamique </a:t>
            </a:r>
            <a:br>
              <a:rPr lang="fr-FR" u="sng"/>
            </a:br>
            <a:endParaRPr lang="fr-FR" u="sng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8AEC49D-23A7-7F88-AC78-591FE08831BF}"/>
              </a:ext>
            </a:extLst>
          </p:cNvPr>
          <p:cNvSpPr txBox="1"/>
          <p:nvPr/>
        </p:nvSpPr>
        <p:spPr>
          <a:xfrm>
            <a:off x="741871" y="2748675"/>
            <a:ext cx="2810976" cy="123110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/>
            <a:r>
              <a:rPr lang="fr-FR" b="1" u="sng">
                <a:solidFill>
                  <a:schemeClr val="accent6"/>
                </a:solidFill>
              </a:rPr>
              <a:t>Hypothèses: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>
                <a:solidFill>
                  <a:schemeClr val="accent6"/>
                </a:solidFill>
              </a:rPr>
              <a:t>Centres de masse et géométriques de l’effecteur confondus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>
                <a:solidFill>
                  <a:schemeClr val="accent6"/>
                </a:solidFill>
              </a:rPr>
              <a:t>Pas de frottements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8DBDE48B-0852-0F8C-712D-E53691FB163E}"/>
                  </a:ext>
                </a:extLst>
              </p:cNvPr>
              <p:cNvSpPr txBox="1"/>
              <p:nvPr/>
            </p:nvSpPr>
            <p:spPr>
              <a:xfrm>
                <a:off x="659718" y="757767"/>
                <a:ext cx="3256674" cy="1874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u="sng"/>
                  <a:t>Relation de Newton-Euler :</a:t>
                </a:r>
                <a:r>
                  <a:rPr lang="fr-FR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nary>
                                <m:naryPr>
                                  <m:chr m:val="∑"/>
                                  <m:limLoc m:val="undOvr"/>
                                  <m:subHide m:val="on"/>
                                  <m:supHide m:val="on"/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</m:nary>
                            </m:e>
                            <m:e>
                              <m:nary>
                                <m:naryPr>
                                  <m:chr m:val="∑"/>
                                  <m:limLoc m:val="undOvr"/>
                                  <m:subHide m:val="on"/>
                                  <m:supHide m:val="on"/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fr-FR" sz="1600" b="1" i="1">
                                      <a:latin typeface="Cambria Math" panose="02040503050406030204" pitchFamily="18" charset="0"/>
                                    </a:rPr>
                                    <m:t>𝛕</m:t>
                                  </m:r>
                                </m:e>
                              </m:nary>
                            </m:e>
                          </m:eqArr>
                        </m:e>
                      </m:d>
                      <m:r>
                        <a:rPr lang="fr-FR" sz="16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sz="1600" b="1" i="1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fr-FR" sz="1600" b="1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̇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fr-FR" sz="1600" b="1" i="1"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̈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fr-FR" sz="16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1600" b="1" i="1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fr-FR" sz="16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6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fr-FR" sz="1600" b="1" i="1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̇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fr-FR" sz="1600" b="1" i="1"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̇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fr-FR" sz="1600"/>
              </a:p>
              <a:p>
                <a:endParaRPr lang="fr-FR" u="sng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8DBDE48B-0852-0F8C-712D-E53691FB1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18" y="757767"/>
                <a:ext cx="3256674" cy="1874231"/>
              </a:xfrm>
              <a:prstGeom prst="rect">
                <a:avLst/>
              </a:prstGeom>
              <a:blipFill>
                <a:blip r:embed="rId2"/>
                <a:stretch>
                  <a:fillRect l="-1498" t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4B4CF209-C3FD-C0E4-AE27-F921C36F0439}"/>
                  </a:ext>
                </a:extLst>
              </p:cNvPr>
              <p:cNvSpPr txBox="1"/>
              <p:nvPr/>
            </p:nvSpPr>
            <p:spPr>
              <a:xfrm>
                <a:off x="4596402" y="2550544"/>
                <a:ext cx="7019905" cy="2083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u="sng"/>
                  <a:t>Dynamique du bloc moteur + enrouleur :</a:t>
                </a:r>
                <a:endParaRPr lang="fr-FR"/>
              </a:p>
              <a:p>
                <a:endParaRPr lang="fr-FR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r>
                        <a:rPr lang="fr-FR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sub>
                      </m:sSub>
                      <m:d>
                        <m:d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</m:d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fr-FR" b="1"/>
              </a:p>
              <a:p>
                <a:pPr algn="ctr"/>
                <a:endParaRPr lang="fr-FR" b="1"/>
              </a:p>
              <a:p>
                <a:r>
                  <a:rPr lang="fr-FR"/>
                  <a:t>Or on néglige les frottements</a:t>
                </a:r>
                <a:r>
                  <a:rPr lang="fr-FR" b="1"/>
                  <a:t> </a:t>
                </a:r>
                <a:r>
                  <a:rPr lang="fr-FR"/>
                  <a:t> et les 4 moteurs sont identiques :</a:t>
                </a:r>
              </a:p>
              <a:p>
                <a:endParaRPr lang="fr-FR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r>
                        <a:rPr lang="fr-FR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b="1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fr-FR" b="1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4B4CF209-C3FD-C0E4-AE27-F921C36F0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402" y="2550544"/>
                <a:ext cx="7019905" cy="2083776"/>
              </a:xfrm>
              <a:prstGeom prst="rect">
                <a:avLst/>
              </a:prstGeom>
              <a:blipFill>
                <a:blip r:embed="rId3"/>
                <a:stretch>
                  <a:fillRect l="-694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62DF11C-71D6-E802-B209-1D7A1E48C3FC}"/>
                  </a:ext>
                </a:extLst>
              </p:cNvPr>
              <p:cNvSpPr txBox="1"/>
              <p:nvPr/>
            </p:nvSpPr>
            <p:spPr>
              <a:xfrm>
                <a:off x="4597400" y="439280"/>
                <a:ext cx="7019905" cy="1803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u="sng"/>
                  <a:t>Dynamique de l’effecteur :</a:t>
                </a:r>
              </a:p>
              <a:p>
                <a:endParaRPr lang="fr-FR"/>
              </a:p>
              <a:p>
                <a:endParaRPr lang="fr-FR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𝑡𝑜𝑡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𝑡𝑜𝑡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𝑧𝑧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̈"/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fr-FR" b="1" i="1">
                          <a:latin typeface="Cambria Math" panose="02040503050406030204" pitchFamily="18" charset="0"/>
                        </a:rPr>
                        <m:t>= −</m:t>
                      </m:r>
                      <m:sSup>
                        <m:sSup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p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fr-FR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𝑡𝑜𝑡</m:t>
                                    </m:r>
                                  </m:sub>
                                </m:s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62DF11C-71D6-E802-B209-1D7A1E48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7400" y="439280"/>
                <a:ext cx="7019905" cy="1803699"/>
              </a:xfrm>
              <a:prstGeom prst="rect">
                <a:avLst/>
              </a:prstGeom>
              <a:blipFill>
                <a:blip r:embed="rId4"/>
                <a:stretch>
                  <a:fillRect l="-694" t="-1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au 9">
                <a:extLst>
                  <a:ext uri="{FF2B5EF4-FFF2-40B4-BE49-F238E27FC236}">
                    <a16:creationId xmlns:a16="http://schemas.microsoft.com/office/drawing/2014/main" id="{53F5ECB4-526F-D72A-1195-2E03133584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5867581"/>
                  </p:ext>
                </p:extLst>
              </p:nvPr>
            </p:nvGraphicFramePr>
            <p:xfrm>
              <a:off x="2032000" y="4750997"/>
              <a:ext cx="8127999" cy="10107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16709">
                      <a:extLst>
                        <a:ext uri="{9D8B030D-6E8A-4147-A177-3AD203B41FA5}">
                          <a16:colId xmlns:a16="http://schemas.microsoft.com/office/drawing/2014/main" val="1841597687"/>
                        </a:ext>
                      </a:extLst>
                    </a:gridCol>
                    <a:gridCol w="2156604">
                      <a:extLst>
                        <a:ext uri="{9D8B030D-6E8A-4147-A177-3AD203B41FA5}">
                          <a16:colId xmlns:a16="http://schemas.microsoft.com/office/drawing/2014/main" val="950646927"/>
                        </a:ext>
                      </a:extLst>
                    </a:gridCol>
                    <a:gridCol w="2154686">
                      <a:extLst>
                        <a:ext uri="{9D8B030D-6E8A-4147-A177-3AD203B41FA5}">
                          <a16:colId xmlns:a16="http://schemas.microsoft.com/office/drawing/2014/main" val="291521287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/>
                            <a:t>Equation finale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/>
                            <a:t>Direct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/>
                            <a:t>Inverse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34371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8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𝑴</m:t>
                                </m:r>
                                <m:d>
                                  <m:dPr>
                                    <m:ctrlPr>
                                      <a:rPr lang="fr-FR" sz="18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18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𝒙</m:t>
                                    </m:r>
                                  </m:e>
                                </m:d>
                                <m:r>
                                  <a:rPr lang="fr-FR" sz="1800" b="1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.</m:t>
                                </m:r>
                                <m:acc>
                                  <m:accPr>
                                    <m:chr m:val="̈"/>
                                    <m:ctrlPr>
                                      <a:rPr lang="fr-FR" sz="18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8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𝒙</m:t>
                                    </m:r>
                                  </m:e>
                                </m:acc>
                                <m:r>
                                  <a:rPr lang="fr-FR" sz="1800" b="1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−</m:t>
                                </m:r>
                                <m:sSup>
                                  <m:sSupPr>
                                    <m:ctrlPr>
                                      <a:rPr lang="fr-FR" sz="18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8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𝑱</m:t>
                                    </m:r>
                                  </m:e>
                                  <m:sup>
                                    <m:r>
                                      <a:rPr lang="fr-FR" sz="18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𝑻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fr-FR" sz="18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8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fr-FR" sz="18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fr-FR" sz="18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fr-FR" sz="18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FR" sz="1800" b="1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800" b="1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𝝉</m:t>
                                        </m:r>
                                      </m:e>
                                      <m:sub>
                                        <m:r>
                                          <a:rPr lang="fr-FR" sz="1800" b="1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𝒎</m:t>
                                        </m:r>
                                      </m:sub>
                                    </m:sSub>
                                    <m:r>
                                      <a:rPr lang="fr-FR" sz="18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fr-FR" sz="1800" b="1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800" b="1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𝑰</m:t>
                                        </m:r>
                                      </m:e>
                                      <m:sub>
                                        <m:r>
                                          <a:rPr lang="fr-FR" sz="1800" b="1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𝒎</m:t>
                                        </m:r>
                                      </m:sub>
                                    </m:sSub>
                                    <m:r>
                                      <a:rPr lang="fr-FR" sz="18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.</m:t>
                                    </m:r>
                                    <m:acc>
                                      <m:accPr>
                                        <m:chr m:val="̈"/>
                                        <m:ctrlPr>
                                          <a:rPr lang="fr-FR" sz="1800" b="1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1800" b="1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fr-FR" sz="1800" b="1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fr-FR" sz="1800" b="1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𝒈</m:t>
                                </m:r>
                                <m:r>
                                  <a:rPr lang="fr-FR" sz="1800" b="1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lang="fr-FR" sz="1800" b="1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𝒙</m:t>
                                </m:r>
                                <m:r>
                                  <a:rPr lang="fr-FR" sz="1800" b="1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fr-F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just"/>
                          <a14:m>
                            <m:oMath xmlns:m="http://schemas.openxmlformats.org/officeDocument/2006/math">
                              <m:acc>
                                <m:accPr>
                                  <m:chr m:val="̈"/>
                                  <m:ctrlP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𝑱</m:t>
                                  </m:r>
                                </m:e>
                                <m:sup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acc>
                                <m:accPr>
                                  <m:chr m:val="̈"/>
                                  <m:ctrlP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acc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fr-FR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b="1" i="1" smtClean="0">
                                          <a:latin typeface="Cambria Math" panose="02040503050406030204" pitchFamily="18" charset="0"/>
                                        </a:rPr>
                                        <m:t>𝑱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acc>
                                <m:accPr>
                                  <m:chr m:val="̇"/>
                                  <m:ctrlP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acc>
                            </m:oMath>
                          </a14:m>
                          <a:r>
                            <a:rPr lang="fr-FR" b="1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̈"/>
                                    <m:ctrlP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p>
                                  <m:sSupPr>
                                    <m:ctrlP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𝑱</m:t>
                                </m:r>
                                <m:acc>
                                  <m:accPr>
                                    <m:chr m:val="̈"/>
                                    <m:ctrlP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acc>
                                  <m:accPr>
                                    <m:chr m:val="̇"/>
                                    <m:ctrlP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</m:acc>
                                <m:acc>
                                  <m:accPr>
                                    <m:chr m:val="̇"/>
                                    <m:ctrlP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  <m: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fr-FR" b="1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647999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au 9">
                <a:extLst>
                  <a:ext uri="{FF2B5EF4-FFF2-40B4-BE49-F238E27FC236}">
                    <a16:creationId xmlns:a16="http://schemas.microsoft.com/office/drawing/2014/main" id="{53F5ECB4-526F-D72A-1195-2E03133584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5867581"/>
                  </p:ext>
                </p:extLst>
              </p:nvPr>
            </p:nvGraphicFramePr>
            <p:xfrm>
              <a:off x="2032000" y="4750997"/>
              <a:ext cx="8127999" cy="10107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16709">
                      <a:extLst>
                        <a:ext uri="{9D8B030D-6E8A-4147-A177-3AD203B41FA5}">
                          <a16:colId xmlns:a16="http://schemas.microsoft.com/office/drawing/2014/main" val="1841597687"/>
                        </a:ext>
                      </a:extLst>
                    </a:gridCol>
                    <a:gridCol w="2156604">
                      <a:extLst>
                        <a:ext uri="{9D8B030D-6E8A-4147-A177-3AD203B41FA5}">
                          <a16:colId xmlns:a16="http://schemas.microsoft.com/office/drawing/2014/main" val="950646927"/>
                        </a:ext>
                      </a:extLst>
                    </a:gridCol>
                    <a:gridCol w="2154686">
                      <a:extLst>
                        <a:ext uri="{9D8B030D-6E8A-4147-A177-3AD203B41FA5}">
                          <a16:colId xmlns:a16="http://schemas.microsoft.com/office/drawing/2014/main" val="291521287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/>
                            <a:t>Equation finale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/>
                            <a:t>Direct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/>
                            <a:t>Inverse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3437147"/>
                      </a:ext>
                    </a:extLst>
                  </a:tr>
                  <a:tr h="63995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60" t="-62264" r="-113738" b="-75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77119" t="-62264" r="-101130" b="-75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7119" t="-62264" r="-1130" b="-75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479994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" name="Image 1">
            <a:extLst>
              <a:ext uri="{FF2B5EF4-FFF2-40B4-BE49-F238E27FC236}">
                <a16:creationId xmlns:a16="http://schemas.microsoft.com/office/drawing/2014/main" id="{FC60C049-3D36-A6E3-34FC-F18736FF6BD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6050"/>
            <a:ext cx="1209449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43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521D15-B312-EEE5-1A50-EDFE947AE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7B65277-82C6-6D08-6DCA-4A7DCC3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49F2582-4E5B-69B9-4550-EA4FA14E93CC}"/>
              </a:ext>
            </a:extLst>
          </p:cNvPr>
          <p:cNvSpPr txBox="1"/>
          <p:nvPr/>
        </p:nvSpPr>
        <p:spPr>
          <a:xfrm>
            <a:off x="612648" y="1200124"/>
            <a:ext cx="5862396" cy="4096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500" b="1" noProof="0"/>
              <a:t>Modèle géométrique validé par l’expérimentation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sz="1500" b="1" noProof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500" b="1" noProof="0"/>
              <a:t>Modèle géométrique utilisable pour d’autres groupes (IA, automatique, jeux avec robot)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sz="1500" b="1" noProof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500" b="1" noProof="0"/>
              <a:t>Modèle cinématique utilisable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sz="1500" b="1" noProof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500" b="1" noProof="0"/>
              <a:t>Simulation facilement utilisable (commande en pas, animation, codes explicites, documentation)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sz="1500" b="1" noProof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500" b="1" noProof="0"/>
              <a:t>PJE très formateur (autonomie, recherches de nouveau modèle, tests, complexification, …)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sz="1500" b="1" noProof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500" b="1" noProof="0"/>
              <a:t>Une documentation et un code disponible en ligne : </a:t>
            </a:r>
            <a:r>
              <a:rPr lang="fr-FR" sz="1500" b="1" noProof="0">
                <a:hlinkClick r:id="rId2"/>
              </a:rPr>
              <a:t>https://github.com/Ngatam/geometry</a:t>
            </a:r>
            <a:endParaRPr lang="fr-FR" sz="1500" b="1" noProof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sz="1500" noProof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BDF3912-78BC-19DA-DCE3-184B1B507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453002"/>
            <a:ext cx="42920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fr-FR" noProof="0" smtClean="0"/>
              <a:pPr>
                <a:spcAft>
                  <a:spcPts val="600"/>
                </a:spcAft>
              </a:pPr>
              <a:t>17</a:t>
            </a:fld>
            <a:endParaRPr lang="fr-FR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au 2">
                <a:extLst>
                  <a:ext uri="{FF2B5EF4-FFF2-40B4-BE49-F238E27FC236}">
                    <a16:creationId xmlns:a16="http://schemas.microsoft.com/office/drawing/2014/main" id="{B807FE65-6D20-7B2B-F675-515B18129F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6801436"/>
                  </p:ext>
                </p:extLst>
              </p:nvPr>
            </p:nvGraphicFramePr>
            <p:xfrm>
              <a:off x="7091395" y="871601"/>
              <a:ext cx="4681506" cy="5143186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238877">
                      <a:extLst>
                        <a:ext uri="{9D8B030D-6E8A-4147-A177-3AD203B41FA5}">
                          <a16:colId xmlns:a16="http://schemas.microsoft.com/office/drawing/2014/main" val="840819353"/>
                        </a:ext>
                      </a:extLst>
                    </a:gridCol>
                    <a:gridCol w="2442629">
                      <a:extLst>
                        <a:ext uri="{9D8B030D-6E8A-4147-A177-3AD203B41FA5}">
                          <a16:colId xmlns:a16="http://schemas.microsoft.com/office/drawing/2014/main" val="2310778683"/>
                        </a:ext>
                      </a:extLst>
                    </a:gridCol>
                  </a:tblGrid>
                  <a:tr h="638584">
                    <a:tc>
                      <a:txBody>
                        <a:bodyPr/>
                        <a:lstStyle/>
                        <a:p>
                          <a:r>
                            <a:rPr lang="fr-FR" sz="1700" noProof="0"/>
                            <a:t>Améliorations possibles</a:t>
                          </a:r>
                        </a:p>
                      </a:txBody>
                      <a:tcPr marL="86295" marR="86295" marT="43148" marB="43148"/>
                    </a:tc>
                    <a:tc>
                      <a:txBody>
                        <a:bodyPr/>
                        <a:lstStyle/>
                        <a:p>
                          <a:r>
                            <a:rPr lang="fr-FR" sz="1700" noProof="0"/>
                            <a:t>Description</a:t>
                          </a:r>
                        </a:p>
                      </a:txBody>
                      <a:tcPr marL="86295" marR="86295" marT="43148" marB="43148"/>
                    </a:tc>
                    <a:extLst>
                      <a:ext uri="{0D108BD9-81ED-4DB2-BD59-A6C34878D82A}">
                        <a16:rowId xmlns:a16="http://schemas.microsoft.com/office/drawing/2014/main" val="2271720843"/>
                      </a:ext>
                    </a:extLst>
                  </a:tr>
                  <a:tr h="897469">
                    <a:tc>
                      <a:txBody>
                        <a:bodyPr/>
                        <a:lstStyle/>
                        <a:p>
                          <a:r>
                            <a:rPr lang="fr-FR" sz="1700" noProof="0"/>
                            <a:t>Modèles en 3D</a:t>
                          </a:r>
                        </a:p>
                      </a:txBody>
                      <a:tcPr marL="86295" marR="86295" marT="43148" marB="43148"/>
                    </a:tc>
                    <a:tc>
                      <a:txBody>
                        <a:bodyPr/>
                        <a:lstStyle/>
                        <a:p>
                          <a:r>
                            <a:rPr lang="fr-FR" sz="1700" noProof="0"/>
                            <a:t>Modèle en 3D faisable en faisant du suivi de point (modèle 2)</a:t>
                          </a:r>
                        </a:p>
                      </a:txBody>
                      <a:tcPr marL="86295" marR="86295" marT="43148" marB="43148"/>
                    </a:tc>
                    <a:extLst>
                      <a:ext uri="{0D108BD9-81ED-4DB2-BD59-A6C34878D82A}">
                        <a16:rowId xmlns:a16="http://schemas.microsoft.com/office/drawing/2014/main" val="2956933524"/>
                      </a:ext>
                    </a:extLst>
                  </a:tr>
                  <a:tr h="1674124">
                    <a:tc>
                      <a:txBody>
                        <a:bodyPr/>
                        <a:lstStyle/>
                        <a:p>
                          <a:r>
                            <a:rPr lang="fr-FR" sz="1700" noProof="0"/>
                            <a:t>Consigne de vitesse et test modèle cinématique</a:t>
                          </a:r>
                        </a:p>
                      </a:txBody>
                      <a:tcPr marL="86295" marR="86295" marT="43148" marB="43148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sz="1700" b="0" i="1" noProof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fr-FR" sz="1700" b="0" i="1" noProof="0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fr-FR" sz="1700" b="0" i="1" noProof="0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oMath>
                          </a14:m>
                          <a:r>
                            <a:rPr lang="fr-FR" sz="1700" noProof="0"/>
                            <a:t> dans la simulation peut être variable</a:t>
                          </a:r>
                          <a:r>
                            <a:rPr lang="fr-FR" sz="1700" baseline="0" noProof="0"/>
                            <a:t> au cours du temps, utiliser ça pour une loi de vitesse / consigne en vitesse</a:t>
                          </a:r>
                          <a:endParaRPr lang="fr-FR" sz="1700" noProof="0"/>
                        </a:p>
                      </a:txBody>
                      <a:tcPr marL="86295" marR="86295" marT="43148" marB="43148"/>
                    </a:tc>
                    <a:extLst>
                      <a:ext uri="{0D108BD9-81ED-4DB2-BD59-A6C34878D82A}">
                        <a16:rowId xmlns:a16="http://schemas.microsoft.com/office/drawing/2014/main" val="1752510419"/>
                      </a:ext>
                    </a:extLst>
                  </a:tr>
                  <a:tr h="1933009">
                    <a:tc>
                      <a:txBody>
                        <a:bodyPr/>
                        <a:lstStyle/>
                        <a:p>
                          <a:r>
                            <a:rPr lang="fr-FR" sz="1700" noProof="0"/>
                            <a:t>Dynamique du robot</a:t>
                          </a:r>
                        </a:p>
                      </a:txBody>
                      <a:tcPr marL="86295" marR="86295" marT="43148" marB="43148"/>
                    </a:tc>
                    <a:tc>
                      <a:txBody>
                        <a:bodyPr/>
                        <a:lstStyle/>
                        <a:p>
                          <a:r>
                            <a:rPr lang="fr-FR" sz="1700" noProof="0"/>
                            <a:t>Les équations du modèle dynamique peuvent être implantées dans le code de la simulation après test sur le modèle cinématique</a:t>
                          </a:r>
                        </a:p>
                      </a:txBody>
                      <a:tcPr marL="86295" marR="86295" marT="43148" marB="43148"/>
                    </a:tc>
                    <a:extLst>
                      <a:ext uri="{0D108BD9-81ED-4DB2-BD59-A6C34878D82A}">
                        <a16:rowId xmlns:a16="http://schemas.microsoft.com/office/drawing/2014/main" val="42766144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au 2">
                <a:extLst>
                  <a:ext uri="{FF2B5EF4-FFF2-40B4-BE49-F238E27FC236}">
                    <a16:creationId xmlns:a16="http://schemas.microsoft.com/office/drawing/2014/main" id="{B807FE65-6D20-7B2B-F675-515B18129F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6801436"/>
                  </p:ext>
                </p:extLst>
              </p:nvPr>
            </p:nvGraphicFramePr>
            <p:xfrm>
              <a:off x="7091395" y="871601"/>
              <a:ext cx="4681506" cy="5143186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238877">
                      <a:extLst>
                        <a:ext uri="{9D8B030D-6E8A-4147-A177-3AD203B41FA5}">
                          <a16:colId xmlns:a16="http://schemas.microsoft.com/office/drawing/2014/main" val="840819353"/>
                        </a:ext>
                      </a:extLst>
                    </a:gridCol>
                    <a:gridCol w="2442629">
                      <a:extLst>
                        <a:ext uri="{9D8B030D-6E8A-4147-A177-3AD203B41FA5}">
                          <a16:colId xmlns:a16="http://schemas.microsoft.com/office/drawing/2014/main" val="2310778683"/>
                        </a:ext>
                      </a:extLst>
                    </a:gridCol>
                  </a:tblGrid>
                  <a:tr h="638584">
                    <a:tc>
                      <a:txBody>
                        <a:bodyPr/>
                        <a:lstStyle/>
                        <a:p>
                          <a:r>
                            <a:rPr lang="fr-FR" sz="1700" noProof="0"/>
                            <a:t>Améliorations possibles</a:t>
                          </a:r>
                        </a:p>
                      </a:txBody>
                      <a:tcPr marL="86295" marR="86295" marT="43148" marB="43148"/>
                    </a:tc>
                    <a:tc>
                      <a:txBody>
                        <a:bodyPr/>
                        <a:lstStyle/>
                        <a:p>
                          <a:r>
                            <a:rPr lang="fr-FR" sz="1700" noProof="0"/>
                            <a:t>Description</a:t>
                          </a:r>
                        </a:p>
                      </a:txBody>
                      <a:tcPr marL="86295" marR="86295" marT="43148" marB="43148"/>
                    </a:tc>
                    <a:extLst>
                      <a:ext uri="{0D108BD9-81ED-4DB2-BD59-A6C34878D82A}">
                        <a16:rowId xmlns:a16="http://schemas.microsoft.com/office/drawing/2014/main" val="2271720843"/>
                      </a:ext>
                    </a:extLst>
                  </a:tr>
                  <a:tr h="897469">
                    <a:tc>
                      <a:txBody>
                        <a:bodyPr/>
                        <a:lstStyle/>
                        <a:p>
                          <a:r>
                            <a:rPr lang="fr-FR" sz="1700" noProof="0"/>
                            <a:t>Modèles en 3D</a:t>
                          </a:r>
                        </a:p>
                      </a:txBody>
                      <a:tcPr marL="86295" marR="86295" marT="43148" marB="43148"/>
                    </a:tc>
                    <a:tc>
                      <a:txBody>
                        <a:bodyPr/>
                        <a:lstStyle/>
                        <a:p>
                          <a:r>
                            <a:rPr lang="fr-FR" sz="1700" noProof="0"/>
                            <a:t>Modèle en 3D faisable en faisant du suivi de point (modèle 2)</a:t>
                          </a:r>
                        </a:p>
                      </a:txBody>
                      <a:tcPr marL="86295" marR="86295" marT="43148" marB="43148"/>
                    </a:tc>
                    <a:extLst>
                      <a:ext uri="{0D108BD9-81ED-4DB2-BD59-A6C34878D82A}">
                        <a16:rowId xmlns:a16="http://schemas.microsoft.com/office/drawing/2014/main" val="2956933524"/>
                      </a:ext>
                    </a:extLst>
                  </a:tr>
                  <a:tr h="1674124">
                    <a:tc>
                      <a:txBody>
                        <a:bodyPr/>
                        <a:lstStyle/>
                        <a:p>
                          <a:r>
                            <a:rPr lang="fr-FR" sz="1700" noProof="0"/>
                            <a:t>Consigne de vitesse et test modèle cinématique</a:t>
                          </a:r>
                        </a:p>
                      </a:txBody>
                      <a:tcPr marL="86295" marR="86295" marT="43148" marB="43148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6295" marR="86295" marT="43148" marB="43148">
                        <a:blipFill>
                          <a:blip r:embed="rId3"/>
                          <a:stretch>
                            <a:fillRect l="-92020" t="-92727" r="-998" b="-1163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2510419"/>
                      </a:ext>
                    </a:extLst>
                  </a:tr>
                  <a:tr h="1933009">
                    <a:tc>
                      <a:txBody>
                        <a:bodyPr/>
                        <a:lstStyle/>
                        <a:p>
                          <a:r>
                            <a:rPr lang="fr-FR" sz="1700" noProof="0"/>
                            <a:t>Dynamique du robot</a:t>
                          </a:r>
                        </a:p>
                      </a:txBody>
                      <a:tcPr marL="86295" marR="86295" marT="43148" marB="43148"/>
                    </a:tc>
                    <a:tc>
                      <a:txBody>
                        <a:bodyPr/>
                        <a:lstStyle/>
                        <a:p>
                          <a:r>
                            <a:rPr lang="fr-FR" sz="1700" noProof="0"/>
                            <a:t>Les équations du modèle dynamique peuvent être implantées dans le code de la simulation après test sur le modèle cinématique</a:t>
                          </a:r>
                        </a:p>
                      </a:txBody>
                      <a:tcPr marL="86295" marR="86295" marT="43148" marB="43148"/>
                    </a:tc>
                    <a:extLst>
                      <a:ext uri="{0D108BD9-81ED-4DB2-BD59-A6C34878D82A}">
                        <a16:rowId xmlns:a16="http://schemas.microsoft.com/office/drawing/2014/main" val="42766144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re 1">
            <a:extLst>
              <a:ext uri="{FF2B5EF4-FFF2-40B4-BE49-F238E27FC236}">
                <a16:creationId xmlns:a16="http://schemas.microsoft.com/office/drawing/2014/main" id="{6F396F02-25A4-51EF-7A4A-911654122B54}"/>
              </a:ext>
            </a:extLst>
          </p:cNvPr>
          <p:cNvSpPr txBox="1">
            <a:spLocks/>
          </p:cNvSpPr>
          <p:nvPr/>
        </p:nvSpPr>
        <p:spPr>
          <a:xfrm>
            <a:off x="22286" y="0"/>
            <a:ext cx="10180493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 noProof="0">
                <a:solidFill>
                  <a:srgbClr val="985291"/>
                </a:solidFill>
              </a:rPr>
              <a:t>Conclusion et améliorations possibles </a:t>
            </a:r>
            <a:br>
              <a:rPr lang="fr-FR" u="sng" noProof="0"/>
            </a:br>
            <a:endParaRPr lang="fr-FR" u="sng" noProof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ED2EBDD-4A9F-D903-EBA6-55D5BB0981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6050"/>
            <a:ext cx="1209449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69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534226-C31E-9BC9-C956-EDAD029E0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2678775-1321-30A6-BDAB-286155D2D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 12" descr="Une image contenant bâtiment, plafond, intérieur, table&#10;&#10;Le contenu généré par l’IA peut être incorrect.">
            <a:extLst>
              <a:ext uri="{FF2B5EF4-FFF2-40B4-BE49-F238E27FC236}">
                <a16:creationId xmlns:a16="http://schemas.microsoft.com/office/drawing/2014/main" id="{F7948DD8-D88F-96C8-FA0C-1FE686290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9091"/>
          <a:stretch>
            <a:fillRect/>
          </a:stretch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2B9DA99-C874-C617-356E-E006A3AD6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F24E2BF-94E2-7B94-9CBA-FC2151C9DF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506" y="3991500"/>
            <a:ext cx="8837546" cy="1870483"/>
          </a:xfrm>
        </p:spPr>
        <p:txBody>
          <a:bodyPr>
            <a:normAutofit/>
          </a:bodyPr>
          <a:lstStyle/>
          <a:p>
            <a:pPr algn="l"/>
            <a:r>
              <a:rPr lang="fr-FR" sz="4200" b="0">
                <a:solidFill>
                  <a:srgbClr val="FFFFFF"/>
                </a:solidFill>
                <a:latin typeface="Zagots" panose="020B0500000000000000" pitchFamily="34" charset="0"/>
              </a:rPr>
              <a:t>Merci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8E4B562-F345-9536-98D8-E91513EE0A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506" y="5917399"/>
            <a:ext cx="8837546" cy="644789"/>
          </a:xfrm>
        </p:spPr>
        <p:txBody>
          <a:bodyPr>
            <a:normAutofit/>
          </a:bodyPr>
          <a:lstStyle/>
          <a:p>
            <a:pPr algn="l"/>
            <a:r>
              <a:rPr lang="fr-FR" sz="2400">
                <a:solidFill>
                  <a:srgbClr val="FFFFFF"/>
                </a:solidFill>
              </a:rPr>
              <a:t>RIVIERE </a:t>
            </a:r>
            <a:r>
              <a:rPr lang="fr-FR" sz="2400" err="1">
                <a:solidFill>
                  <a:srgbClr val="FFFFFF"/>
                </a:solidFill>
              </a:rPr>
              <a:t>Gwezheneg</a:t>
            </a:r>
            <a:r>
              <a:rPr lang="fr-FR" sz="2400">
                <a:solidFill>
                  <a:srgbClr val="FFFFFF"/>
                </a:solidFill>
              </a:rPr>
              <a:t>, THIEBAUT Ngatam</a:t>
            </a:r>
          </a:p>
          <a:p>
            <a:pPr algn="l"/>
            <a:endParaRPr lang="fr-FR" sz="2400">
              <a:solidFill>
                <a:srgbClr val="FFFFFF"/>
              </a:solidFill>
            </a:endParaRPr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BAB50227-70C4-FAA9-1EB5-E25C4CAA0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49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1652A2-1B0B-F465-01DE-270CA51FA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2EC43F0-A63D-F3C7-F62A-131D7D625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 12" descr="Une image contenant bâtiment, plafond, intérieur, table&#10;&#10;Le contenu généré par l’IA peut être incorrect.">
            <a:extLst>
              <a:ext uri="{FF2B5EF4-FFF2-40B4-BE49-F238E27FC236}">
                <a16:creationId xmlns:a16="http://schemas.microsoft.com/office/drawing/2014/main" id="{2DCE8C6D-CA28-0886-0D64-381207EAC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9091"/>
          <a:stretch>
            <a:fillRect/>
          </a:stretch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E18FAA5-29C8-E94E-877A-761AEBB6A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1D64154-D362-FFCD-8C14-1654D1E1C4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506" y="3991500"/>
            <a:ext cx="8837546" cy="1870483"/>
          </a:xfrm>
        </p:spPr>
        <p:txBody>
          <a:bodyPr>
            <a:normAutofit/>
          </a:bodyPr>
          <a:lstStyle/>
          <a:p>
            <a:pPr algn="l"/>
            <a:r>
              <a:rPr lang="fr-FR" sz="4200" b="0">
                <a:solidFill>
                  <a:srgbClr val="FFFFFF"/>
                </a:solidFill>
              </a:rPr>
              <a:t>Annexes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C955334-4269-C495-D7AC-5078F2AF8E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506" y="5917399"/>
            <a:ext cx="8837546" cy="644789"/>
          </a:xfrm>
        </p:spPr>
        <p:txBody>
          <a:bodyPr>
            <a:normAutofit/>
          </a:bodyPr>
          <a:lstStyle/>
          <a:p>
            <a:pPr algn="l"/>
            <a:endParaRPr lang="fr-FR" sz="2400">
              <a:solidFill>
                <a:srgbClr val="FFFFFF"/>
              </a:solidFill>
            </a:endParaRPr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97F391F8-9ECC-F83B-A2A3-06EEED83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875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E365AB-94BF-73FB-410C-98C67B40B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fr-FR" u="sng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F5E1CF-05E4-8EE3-B164-A240C56FD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>
            <a:normAutofit lnSpcReduction="10000"/>
          </a:bodyPr>
          <a:lstStyle/>
          <a:p>
            <a:r>
              <a:rPr lang="fr-FR" sz="1800" b="1">
                <a:solidFill>
                  <a:srgbClr val="985291"/>
                </a:solidFill>
              </a:rPr>
              <a:t>Introduction </a:t>
            </a:r>
          </a:p>
          <a:p>
            <a:r>
              <a:rPr lang="fr-FR" sz="1800" b="1">
                <a:solidFill>
                  <a:srgbClr val="985291"/>
                </a:solidFill>
              </a:rPr>
              <a:t>Schémas</a:t>
            </a:r>
          </a:p>
          <a:p>
            <a:r>
              <a:rPr lang="fr-FR" sz="1800" b="1">
                <a:solidFill>
                  <a:srgbClr val="985291"/>
                </a:solidFill>
              </a:rPr>
              <a:t>Modèles géométriques</a:t>
            </a:r>
          </a:p>
          <a:p>
            <a:pPr lvl="1"/>
            <a:r>
              <a:rPr lang="fr-FR" b="1">
                <a:solidFill>
                  <a:srgbClr val="F49503"/>
                </a:solidFill>
              </a:rPr>
              <a:t>Modèle 1</a:t>
            </a:r>
          </a:p>
          <a:p>
            <a:pPr lvl="1"/>
            <a:r>
              <a:rPr lang="fr-FR" b="1">
                <a:solidFill>
                  <a:srgbClr val="F49503"/>
                </a:solidFill>
              </a:rPr>
              <a:t>Modèle 2</a:t>
            </a:r>
          </a:p>
          <a:p>
            <a:pPr lvl="1"/>
            <a:r>
              <a:rPr lang="fr-FR" b="1">
                <a:solidFill>
                  <a:srgbClr val="F49503"/>
                </a:solidFill>
              </a:rPr>
              <a:t>Complexification</a:t>
            </a:r>
          </a:p>
          <a:p>
            <a:r>
              <a:rPr lang="fr-FR" sz="1800" b="1">
                <a:solidFill>
                  <a:srgbClr val="985291"/>
                </a:solidFill>
              </a:rPr>
              <a:t>Cinématique</a:t>
            </a:r>
          </a:p>
          <a:p>
            <a:r>
              <a:rPr lang="fr-FR" sz="1800" b="1">
                <a:solidFill>
                  <a:srgbClr val="985291"/>
                </a:solidFill>
              </a:rPr>
              <a:t>Dynamique</a:t>
            </a:r>
          </a:p>
          <a:p>
            <a:r>
              <a:rPr lang="fr-FR" sz="1800" b="1">
                <a:solidFill>
                  <a:srgbClr val="985291"/>
                </a:solidFill>
              </a:rPr>
              <a:t>Conclusion et améliorations possible</a:t>
            </a:r>
          </a:p>
          <a:p>
            <a:r>
              <a:rPr lang="fr-FR" sz="1800" b="1">
                <a:solidFill>
                  <a:srgbClr val="985291"/>
                </a:solidFill>
              </a:rPr>
              <a:t>Annexes</a:t>
            </a:r>
          </a:p>
        </p:txBody>
      </p:sp>
      <p:pic>
        <p:nvPicPr>
          <p:cNvPr id="8" name="Image 7" descr="Une image contenant texte, machine, ingénierie, plein air&#10;&#10;Le contenu généré par l’IA peut être incorrect.">
            <a:extLst>
              <a:ext uri="{FF2B5EF4-FFF2-40B4-BE49-F238E27FC236}">
                <a16:creationId xmlns:a16="http://schemas.microsoft.com/office/drawing/2014/main" id="{D66E77D9-E0D6-785A-0FBC-6D5CB8110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41" r="-1" b="8960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4A56B8D-FF04-DA67-C78C-F47E715B9C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6050"/>
            <a:ext cx="1209449" cy="361950"/>
          </a:xfrm>
          <a:prstGeom prst="rect">
            <a:avLst/>
          </a:prstGeom>
        </p:spPr>
      </p:pic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05EA34AE-2796-2944-CE2C-EF8373129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210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F322E4B-CCD4-6B85-433B-DAFD8DC33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20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5CB3CF2-11EC-5FB9-478C-D13FD7E715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50" t="9397" r="29617" b="6043"/>
          <a:stretch>
            <a:fillRect/>
          </a:stretch>
        </p:blipFill>
        <p:spPr bwMode="auto">
          <a:xfrm>
            <a:off x="22286" y="566129"/>
            <a:ext cx="3599815" cy="39992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1707DD4-F356-3ADF-DB94-F335136FCD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08" r="9171" b="6781"/>
          <a:stretch>
            <a:fillRect/>
          </a:stretch>
        </p:blipFill>
        <p:spPr bwMode="auto">
          <a:xfrm>
            <a:off x="3622101" y="482843"/>
            <a:ext cx="8439268" cy="50287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F37B7DA-CE5E-C24A-3DCF-D51E9CA15351}"/>
              </a:ext>
            </a:extLst>
          </p:cNvPr>
          <p:cNvSpPr txBox="1">
            <a:spLocks/>
          </p:cNvSpPr>
          <p:nvPr/>
        </p:nvSpPr>
        <p:spPr>
          <a:xfrm>
            <a:off x="22286" y="0"/>
            <a:ext cx="10180493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>
                <a:solidFill>
                  <a:srgbClr val="985291"/>
                </a:solidFill>
              </a:rPr>
              <a:t>Résultats test avec le modèle 2</a:t>
            </a:r>
            <a:endParaRPr lang="fr-FR" u="sng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0284D65-F3CB-98B5-EFF8-33CCF468CD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6050"/>
            <a:ext cx="1209449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665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2E798-17A7-9300-EFF0-E3A54FCB9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B963CAD-C7F1-57BE-C28A-7070CEF2F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21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2EDBD8F-0789-082E-A987-CAEA4D628B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50" t="9397" r="29617" b="6043"/>
          <a:stretch>
            <a:fillRect/>
          </a:stretch>
        </p:blipFill>
        <p:spPr bwMode="auto">
          <a:xfrm>
            <a:off x="22286" y="566129"/>
            <a:ext cx="3599815" cy="39992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A2BE031-C937-E53A-EA38-26E4B5EFF5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44" r="9149" b="6135"/>
          <a:stretch>
            <a:fillRect/>
          </a:stretch>
        </p:blipFill>
        <p:spPr bwMode="auto">
          <a:xfrm>
            <a:off x="3553067" y="482844"/>
            <a:ext cx="8638934" cy="51903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A753A9E-D8D9-6FDB-2D9B-C204C566DABC}"/>
              </a:ext>
            </a:extLst>
          </p:cNvPr>
          <p:cNvSpPr txBox="1">
            <a:spLocks/>
          </p:cNvSpPr>
          <p:nvPr/>
        </p:nvSpPr>
        <p:spPr>
          <a:xfrm>
            <a:off x="22286" y="0"/>
            <a:ext cx="10180493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>
                <a:solidFill>
                  <a:srgbClr val="985291"/>
                </a:solidFill>
              </a:rPr>
              <a:t>Résultats test avec le modèle 2</a:t>
            </a:r>
            <a:endParaRPr lang="fr-FR" u="sng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E50B9D2-5C21-42D5-D20E-387F42E986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6050"/>
            <a:ext cx="1209449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778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95A5C-224C-91D2-CD88-554DECF70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D0DA4B9-1BB7-8F77-7335-049FEF243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22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E637D54-D1EA-B633-6078-0AA1C83865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50" t="9397" r="29617" b="6043"/>
          <a:stretch>
            <a:fillRect/>
          </a:stretch>
        </p:blipFill>
        <p:spPr bwMode="auto">
          <a:xfrm>
            <a:off x="22286" y="566129"/>
            <a:ext cx="3599815" cy="39992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346E79C-4ABB-C4C3-8750-9C9524A8BF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20" r="8799" b="5192"/>
          <a:stretch>
            <a:fillRect/>
          </a:stretch>
        </p:blipFill>
        <p:spPr bwMode="auto">
          <a:xfrm>
            <a:off x="3711885" y="464668"/>
            <a:ext cx="8349483" cy="50591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4432561-C65E-5AD9-2486-2449D891779D}"/>
              </a:ext>
            </a:extLst>
          </p:cNvPr>
          <p:cNvSpPr txBox="1">
            <a:spLocks/>
          </p:cNvSpPr>
          <p:nvPr/>
        </p:nvSpPr>
        <p:spPr>
          <a:xfrm>
            <a:off x="22286" y="0"/>
            <a:ext cx="10180493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>
                <a:solidFill>
                  <a:srgbClr val="985291"/>
                </a:solidFill>
              </a:rPr>
              <a:t>Résultats test avec le modèle 2</a:t>
            </a:r>
            <a:endParaRPr lang="fr-FR" u="sng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3BAB85-A401-BA89-0901-EDA994C0ED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6050"/>
            <a:ext cx="1209449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88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0886D-BD39-CB56-D3C9-6D85BEC1C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E55838D-631C-52F4-9E10-EA02A9E15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23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46191E2-FCA8-C2D8-49A1-CA2CDA5889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50" t="9397" r="29617" b="6043"/>
          <a:stretch>
            <a:fillRect/>
          </a:stretch>
        </p:blipFill>
        <p:spPr bwMode="auto">
          <a:xfrm>
            <a:off x="22286" y="566129"/>
            <a:ext cx="3599815" cy="39992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FE3C49D-8AC1-F78F-D0B0-85953886DA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20" r="8270" b="6197"/>
          <a:stretch>
            <a:fillRect/>
          </a:stretch>
        </p:blipFill>
        <p:spPr bwMode="auto">
          <a:xfrm>
            <a:off x="3775588" y="468046"/>
            <a:ext cx="8416412" cy="50136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0990572-B148-83B9-3ED5-EE97E6FA4DCA}"/>
              </a:ext>
            </a:extLst>
          </p:cNvPr>
          <p:cNvSpPr txBox="1">
            <a:spLocks/>
          </p:cNvSpPr>
          <p:nvPr/>
        </p:nvSpPr>
        <p:spPr>
          <a:xfrm>
            <a:off x="22286" y="0"/>
            <a:ext cx="10180493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>
                <a:solidFill>
                  <a:srgbClr val="985291"/>
                </a:solidFill>
              </a:rPr>
              <a:t>Résultats test avec le modèle 2</a:t>
            </a:r>
            <a:endParaRPr lang="fr-FR" u="sng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86987FC-EAC1-A2A8-C3B3-EBEBE7934B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6050"/>
            <a:ext cx="1209449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61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C8CAE-71CA-141D-DDC4-C1A55EDD9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E8E196F-0F0A-0FE3-9518-F72175092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24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50C0C22-F719-6C6E-87D8-100C31EF74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50" t="9397" r="29617" b="6043"/>
          <a:stretch>
            <a:fillRect/>
          </a:stretch>
        </p:blipFill>
        <p:spPr bwMode="auto">
          <a:xfrm>
            <a:off x="22286" y="566129"/>
            <a:ext cx="3599815" cy="39992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85D1623-6B26-BE1B-4AB9-1F18A6769F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" r="150"/>
          <a:stretch/>
        </p:blipFill>
        <p:spPr bwMode="auto">
          <a:xfrm>
            <a:off x="3775588" y="468046"/>
            <a:ext cx="8416412" cy="50136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D1C01CB-27FA-777A-0950-39050F137F0F}"/>
              </a:ext>
            </a:extLst>
          </p:cNvPr>
          <p:cNvSpPr txBox="1">
            <a:spLocks/>
          </p:cNvSpPr>
          <p:nvPr/>
        </p:nvSpPr>
        <p:spPr>
          <a:xfrm>
            <a:off x="22286" y="0"/>
            <a:ext cx="10180493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>
                <a:solidFill>
                  <a:srgbClr val="985291"/>
                </a:solidFill>
              </a:rPr>
              <a:t>Résultats test avec le modèle 2</a:t>
            </a:r>
            <a:endParaRPr lang="fr-FR" u="sng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7F11614-2A49-7669-18A3-1A78EC076E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6050"/>
            <a:ext cx="1209449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55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AB6D1-869A-BDD3-2FE3-F40A8E032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201F916-12A0-EA53-C847-C2F6C0921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25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D1B3AB4-095B-0A70-914E-7E536A2BA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50" t="9397" r="29617" b="6043"/>
          <a:stretch>
            <a:fillRect/>
          </a:stretch>
        </p:blipFill>
        <p:spPr bwMode="auto">
          <a:xfrm>
            <a:off x="22286" y="566129"/>
            <a:ext cx="3599815" cy="39992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FBEE5F2-BE8E-1BE5-8149-446872F4C4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" b="618"/>
          <a:stretch/>
        </p:blipFill>
        <p:spPr bwMode="auto">
          <a:xfrm>
            <a:off x="3775588" y="468046"/>
            <a:ext cx="8416412" cy="50136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CBCA7D5-24E9-14D7-DC8A-8F7FB01BB522}"/>
              </a:ext>
            </a:extLst>
          </p:cNvPr>
          <p:cNvSpPr txBox="1">
            <a:spLocks/>
          </p:cNvSpPr>
          <p:nvPr/>
        </p:nvSpPr>
        <p:spPr>
          <a:xfrm>
            <a:off x="22286" y="0"/>
            <a:ext cx="10180493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>
                <a:solidFill>
                  <a:srgbClr val="985291"/>
                </a:solidFill>
              </a:rPr>
              <a:t>Résultats test avec le modèle 2</a:t>
            </a:r>
            <a:endParaRPr lang="fr-FR" u="sng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8FB97CC-7171-0F23-0D5C-0EA6A2D651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6050"/>
            <a:ext cx="1209449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812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9D3B3-53B3-00B8-C25B-F1483A3A4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044E7B-7B0F-9DB3-E36D-64E1A0CB6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26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6E11CB1-9D45-F97B-D11D-59E3CAD0F2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50" t="9397" r="29617" b="6043"/>
          <a:stretch>
            <a:fillRect/>
          </a:stretch>
        </p:blipFill>
        <p:spPr bwMode="auto">
          <a:xfrm>
            <a:off x="22286" y="566129"/>
            <a:ext cx="3599815" cy="39992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F5D02F8-599B-434F-8B4C-36B2015548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" b="499"/>
          <a:stretch/>
        </p:blipFill>
        <p:spPr bwMode="auto">
          <a:xfrm>
            <a:off x="3775588" y="468046"/>
            <a:ext cx="8416412" cy="50136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0F345BA-0663-DBB7-8E10-0786D8810C36}"/>
              </a:ext>
            </a:extLst>
          </p:cNvPr>
          <p:cNvSpPr txBox="1">
            <a:spLocks/>
          </p:cNvSpPr>
          <p:nvPr/>
        </p:nvSpPr>
        <p:spPr>
          <a:xfrm>
            <a:off x="22286" y="0"/>
            <a:ext cx="10180493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>
                <a:solidFill>
                  <a:srgbClr val="985291"/>
                </a:solidFill>
              </a:rPr>
              <a:t>Résultats test avec le modèle 2</a:t>
            </a:r>
            <a:endParaRPr lang="fr-FR" u="sng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36B5BCA-DD1B-7C52-9BEA-50A724C8C4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6050"/>
            <a:ext cx="1209449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525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3094A-12C5-8CF2-A803-553F996AA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1B46F6A-173C-1B18-A683-D4A44A95A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27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DC957A2-9015-25DB-A556-7B0893141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50" t="9397" r="29617" b="6043"/>
          <a:stretch>
            <a:fillRect/>
          </a:stretch>
        </p:blipFill>
        <p:spPr bwMode="auto">
          <a:xfrm>
            <a:off x="22286" y="566129"/>
            <a:ext cx="3599815" cy="39992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F1A6328-5A8F-3920-E133-573CF79B85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" b="218"/>
          <a:stretch/>
        </p:blipFill>
        <p:spPr bwMode="auto">
          <a:xfrm>
            <a:off x="3775588" y="468046"/>
            <a:ext cx="8416412" cy="50136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2BA0CF4A-9CB1-9C79-6ED8-46B8CF9F4AD7}"/>
              </a:ext>
            </a:extLst>
          </p:cNvPr>
          <p:cNvSpPr txBox="1">
            <a:spLocks/>
          </p:cNvSpPr>
          <p:nvPr/>
        </p:nvSpPr>
        <p:spPr>
          <a:xfrm>
            <a:off x="22286" y="0"/>
            <a:ext cx="10180493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>
                <a:solidFill>
                  <a:srgbClr val="985291"/>
                </a:solidFill>
              </a:rPr>
              <a:t>Résultats test avec le modèle 2</a:t>
            </a:r>
            <a:endParaRPr lang="fr-FR" u="sng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2C382F5-59A0-3606-5724-D210FE1D28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6050"/>
            <a:ext cx="1209449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395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8AEEC6D-1571-CB82-6FFE-C78CE4991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724" y="997791"/>
            <a:ext cx="5619095" cy="5147369"/>
          </a:xfrm>
        </p:spPr>
        <p:txBody>
          <a:bodyPr>
            <a:normAutofit fontScale="92500" lnSpcReduction="10000"/>
          </a:bodyPr>
          <a:lstStyle/>
          <a:p>
            <a:r>
              <a:rPr lang="fr-FR" sz="1600"/>
              <a:t>1 Robot à câble, 2 élèves ingénieurs, 5 mois d’expertise</a:t>
            </a:r>
          </a:p>
          <a:p>
            <a:endParaRPr lang="fr-FR" sz="1600"/>
          </a:p>
          <a:p>
            <a:r>
              <a:rPr lang="fr-FR" sz="1600" b="1" u="sng"/>
              <a:t>Robot à câble:</a:t>
            </a:r>
          </a:p>
          <a:p>
            <a:pPr lvl="1"/>
            <a:r>
              <a:rPr lang="fr-FR" sz="1400"/>
              <a:t>Un cube (espace de travail)</a:t>
            </a:r>
          </a:p>
          <a:p>
            <a:pPr lvl="1"/>
            <a:r>
              <a:rPr lang="fr-FR" sz="1400"/>
              <a:t>Un effecteur (plaque carrée en aluminium laminé)</a:t>
            </a:r>
          </a:p>
          <a:p>
            <a:pPr lvl="1"/>
            <a:r>
              <a:rPr lang="fr-FR" sz="1400"/>
              <a:t>4 poulies sur un plan</a:t>
            </a:r>
          </a:p>
          <a:p>
            <a:pPr lvl="1"/>
            <a:endParaRPr lang="fr-FR" sz="1400"/>
          </a:p>
          <a:p>
            <a:r>
              <a:rPr lang="fr-FR" sz="1600" b="1" u="sng"/>
              <a:t>Tâches:</a:t>
            </a:r>
            <a:r>
              <a:rPr lang="fr-FR" sz="1600"/>
              <a:t> </a:t>
            </a:r>
          </a:p>
          <a:p>
            <a:pPr lvl="1"/>
            <a:r>
              <a:rPr lang="fr-FR" sz="1400"/>
              <a:t>Mesure &amp; prises de côtes sur le robot</a:t>
            </a:r>
          </a:p>
          <a:p>
            <a:pPr lvl="1"/>
            <a:r>
              <a:rPr lang="fr-FR" sz="1400"/>
              <a:t>Définition d’un modèle et implémentation</a:t>
            </a:r>
          </a:p>
          <a:p>
            <a:pPr lvl="1"/>
            <a:r>
              <a:rPr lang="fr-FR" sz="1400"/>
              <a:t>Comparaison essais/calculs</a:t>
            </a:r>
          </a:p>
          <a:p>
            <a:pPr lvl="1"/>
            <a:endParaRPr lang="fr-FR" sz="1400"/>
          </a:p>
          <a:p>
            <a:r>
              <a:rPr lang="fr-FR" sz="1600" b="1" u="sng"/>
              <a:t>Un travail en lien avec les autres groupes:</a:t>
            </a:r>
          </a:p>
          <a:p>
            <a:pPr lvl="1"/>
            <a:r>
              <a:rPr lang="fr-FR" sz="1400"/>
              <a:t>IA pour entrainement</a:t>
            </a:r>
          </a:p>
          <a:p>
            <a:pPr lvl="1"/>
            <a:r>
              <a:rPr lang="fr-FR" sz="1400"/>
              <a:t>Automatique pour commande</a:t>
            </a:r>
          </a:p>
          <a:p>
            <a:pPr lvl="1"/>
            <a:r>
              <a:rPr lang="fr-FR" sz="1400"/>
              <a:t>Jeux avec robot pour déplacement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887765F8-34C7-55FB-E9AC-7C7BB8400709}"/>
              </a:ext>
            </a:extLst>
          </p:cNvPr>
          <p:cNvGrpSpPr/>
          <p:nvPr/>
        </p:nvGrpSpPr>
        <p:grpSpPr>
          <a:xfrm>
            <a:off x="6314536" y="157994"/>
            <a:ext cx="5730995" cy="3271006"/>
            <a:chOff x="0" y="0"/>
            <a:chExt cx="5191125" cy="3248025"/>
          </a:xfrm>
        </p:grpSpPr>
        <p:pic>
          <p:nvPicPr>
            <p:cNvPr id="5" name="Image 4" descr="Une image contenant texte, bâtiment, table, ingénierie&#10;&#10;Le contenu généré par l’IA peut être incorrect.">
              <a:extLst>
                <a:ext uri="{FF2B5EF4-FFF2-40B4-BE49-F238E27FC236}">
                  <a16:creationId xmlns:a16="http://schemas.microsoft.com/office/drawing/2014/main" id="{047320ED-E9B1-A51B-5473-51D46733C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191125" cy="2921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Zone de texte 1">
              <a:extLst>
                <a:ext uri="{FF2B5EF4-FFF2-40B4-BE49-F238E27FC236}">
                  <a16:creationId xmlns:a16="http://schemas.microsoft.com/office/drawing/2014/main" id="{7BC1857C-C098-5E05-36B2-0C488FB51626}"/>
                </a:ext>
              </a:extLst>
            </p:cNvPr>
            <p:cNvSpPr txBox="1"/>
            <p:nvPr/>
          </p:nvSpPr>
          <p:spPr>
            <a:xfrm>
              <a:off x="0" y="2981325"/>
              <a:ext cx="5191125" cy="266700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1000"/>
                </a:spcAft>
              </a:pPr>
              <a:r>
                <a:rPr lang="fr-FR" sz="900" i="1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Figure 1: Robot à câble du Hall 3 des Ateliers du campus des Arts et Métiers de Paris (vu de profil)</a:t>
              </a:r>
            </a:p>
          </p:txBody>
        </p:sp>
      </p:grp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8252F545-2C68-C84A-C254-386780B01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3</a:t>
            </a:fld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366D191-EA9A-0B24-19AB-E69E313EFA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6050"/>
            <a:ext cx="1209449" cy="361950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AEE8C6E0-AB69-D005-01CD-2F23AFA720E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359402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>
                <a:solidFill>
                  <a:srgbClr val="985291"/>
                </a:solidFill>
              </a:rPr>
              <a:t>Introduction</a:t>
            </a:r>
            <a:br>
              <a:rPr lang="fr-FR" u="sng"/>
            </a:br>
            <a:endParaRPr lang="fr-FR" u="sng"/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9A33BDF6-4D8C-C4D7-7F02-58457C9CC5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188360"/>
              </p:ext>
            </p:extLst>
          </p:nvPr>
        </p:nvGraphicFramePr>
        <p:xfrm>
          <a:off x="6314536" y="3959285"/>
          <a:ext cx="5730996" cy="2549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498">
                  <a:extLst>
                    <a:ext uri="{9D8B030D-6E8A-4147-A177-3AD203B41FA5}">
                      <a16:colId xmlns:a16="http://schemas.microsoft.com/office/drawing/2014/main" val="3648841773"/>
                    </a:ext>
                  </a:extLst>
                </a:gridCol>
                <a:gridCol w="2865498">
                  <a:extLst>
                    <a:ext uri="{9D8B030D-6E8A-4147-A177-3AD203B41FA5}">
                      <a16:colId xmlns:a16="http://schemas.microsoft.com/office/drawing/2014/main" val="3446337270"/>
                    </a:ext>
                  </a:extLst>
                </a:gridCol>
              </a:tblGrid>
              <a:tr h="606139">
                <a:tc>
                  <a:txBody>
                    <a:bodyPr/>
                    <a:lstStyle/>
                    <a:p>
                      <a:r>
                        <a:rPr lang="fr-FR" b="1"/>
                        <a:t>Avantages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/>
                        <a:t>Inconvénients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073970"/>
                  </a:ext>
                </a:extLst>
              </a:tr>
              <a:tr h="1942967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b="0"/>
                        <a:t>Faible inertie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b="0"/>
                        <a:t>Rapide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b="0"/>
                        <a:t>Large espace de travail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b="0"/>
                        <a:t>Câbles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b="0"/>
                        <a:t>Difficile à utiliser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b="0"/>
                        <a:t>Communication entre les moteurs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812740"/>
                  </a:ext>
                </a:extLst>
              </a:tr>
            </a:tbl>
          </a:graphicData>
        </a:graphic>
      </p:graphicFrame>
      <p:sp>
        <p:nvSpPr>
          <p:cNvPr id="2" name="Zone de texte 1">
            <a:extLst>
              <a:ext uri="{FF2B5EF4-FFF2-40B4-BE49-F238E27FC236}">
                <a16:creationId xmlns:a16="http://schemas.microsoft.com/office/drawing/2014/main" id="{B7005191-47BE-4591-1717-50EB007250E7}"/>
              </a:ext>
            </a:extLst>
          </p:cNvPr>
          <p:cNvSpPr txBox="1"/>
          <p:nvPr/>
        </p:nvSpPr>
        <p:spPr>
          <a:xfrm>
            <a:off x="6330374" y="6564490"/>
            <a:ext cx="5730995" cy="268587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1000"/>
              </a:spcAft>
            </a:pPr>
            <a:r>
              <a:rPr lang="fr-FR" sz="900" i="1">
                <a:solidFill>
                  <a:srgbClr val="44546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Tableau</a:t>
            </a:r>
            <a:r>
              <a:rPr lang="fr-FR" sz="900" i="1">
                <a:solidFill>
                  <a:srgbClr val="44546A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</a:t>
            </a:r>
            <a:r>
              <a:rPr lang="fr-FR" sz="900" i="1">
                <a:solidFill>
                  <a:srgbClr val="44546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Avantages et Inconvénients du robot à câble</a:t>
            </a:r>
          </a:p>
        </p:txBody>
      </p:sp>
    </p:spTree>
    <p:extLst>
      <p:ext uri="{BB962C8B-B14F-4D97-AF65-F5344CB8AC3E}">
        <p14:creationId xmlns:p14="http://schemas.microsoft.com/office/powerpoint/2010/main" val="1954900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7B4472A-332B-71E5-8009-33841E7C3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8156C25-7515-20E9-F1C9-AFEF71DCC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74" y="1635260"/>
            <a:ext cx="4251023" cy="22417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000" u="sng" noProof="0">
                <a:solidFill>
                  <a:srgbClr val="F49503"/>
                </a:solidFill>
              </a:rPr>
              <a:t>Schéma des nominations</a:t>
            </a:r>
            <a:br>
              <a:rPr lang="fr-FR" sz="4000" noProof="0"/>
            </a:br>
            <a:endParaRPr lang="fr-FR" sz="4000" b="0" noProof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9A3558A-C2BA-3BBB-010F-5F28AA51C7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6050"/>
            <a:ext cx="1209449" cy="36195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C014CEA6-9468-C7AD-3A0A-DFC2C97FF121}"/>
              </a:ext>
            </a:extLst>
          </p:cNvPr>
          <p:cNvGrpSpPr/>
          <p:nvPr/>
        </p:nvGrpSpPr>
        <p:grpSpPr>
          <a:xfrm>
            <a:off x="4459857" y="0"/>
            <a:ext cx="7732143" cy="6858000"/>
            <a:chOff x="0" y="0"/>
            <a:chExt cx="6545580" cy="5926249"/>
          </a:xfrm>
        </p:grpSpPr>
        <p:pic>
          <p:nvPicPr>
            <p:cNvPr id="7" name="Image 6" descr="Une image contenant texte, diagramme, ligne, capture d’écran&#10;&#10;Le contenu généré par l’IA peut être incorrect.">
              <a:extLst>
                <a:ext uri="{FF2B5EF4-FFF2-40B4-BE49-F238E27FC236}">
                  <a16:creationId xmlns:a16="http://schemas.microsoft.com/office/drawing/2014/main" id="{D9603ACA-60E7-DB48-3C2C-615479CE79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6"/>
            <a:stretch>
              <a:fillRect/>
            </a:stretch>
          </p:blipFill>
          <p:spPr bwMode="auto">
            <a:xfrm>
              <a:off x="0" y="0"/>
              <a:ext cx="6545580" cy="572833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8" name="Zone de texte 1">
              <a:extLst>
                <a:ext uri="{FF2B5EF4-FFF2-40B4-BE49-F238E27FC236}">
                  <a16:creationId xmlns:a16="http://schemas.microsoft.com/office/drawing/2014/main" id="{5B8B1D3C-9443-8660-5428-C0DF0FE280B0}"/>
                </a:ext>
              </a:extLst>
            </p:cNvPr>
            <p:cNvSpPr txBox="1"/>
            <p:nvPr/>
          </p:nvSpPr>
          <p:spPr>
            <a:xfrm>
              <a:off x="0" y="5784850"/>
              <a:ext cx="6545580" cy="141399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07000"/>
                </a:lnSpc>
                <a:spcAft>
                  <a:spcPts val="1000"/>
                </a:spcAft>
              </a:pPr>
              <a:r>
                <a:rPr lang="fr-FR" sz="900" i="1" kern="1200" noProof="0">
                  <a:solidFill>
                    <a:srgbClr val="44546A"/>
                  </a:solidFill>
                  <a:latin typeface="Calibri" panose="020F0502020204030204" pitchFamily="34" charset="0"/>
                  <a:ea typeface="+mn-ea"/>
                  <a:cs typeface="Times New Roman" panose="02020603050405020304" pitchFamily="18" charset="0"/>
                </a:rPr>
                <a:t>Figure 2: Schéma des nominations</a:t>
              </a:r>
              <a:endParaRPr lang="fr-FR" sz="900" i="1" noProof="0">
                <a:solidFill>
                  <a:srgbClr val="44546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218B22F-493A-CD78-C042-A44B9DF20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453002"/>
            <a:ext cx="42920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fr-FR" noProof="0" smtClean="0"/>
              <a:pPr>
                <a:spcAft>
                  <a:spcPts val="600"/>
                </a:spcAft>
              </a:pPr>
              <a:t>4</a:t>
            </a:fld>
            <a:endParaRPr lang="fr-FR" noProof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47A4C42-9F6F-FEA2-5632-B070177E0334}"/>
              </a:ext>
            </a:extLst>
          </p:cNvPr>
          <p:cNvSpPr txBox="1"/>
          <p:nvPr/>
        </p:nvSpPr>
        <p:spPr>
          <a:xfrm>
            <a:off x="276226" y="4105275"/>
            <a:ext cx="4114800" cy="116955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/>
            <a:r>
              <a:rPr lang="fr-FR" sz="1400" b="1" u="sng" noProof="0">
                <a:solidFill>
                  <a:schemeClr val="accent6"/>
                </a:solidFill>
              </a:rPr>
              <a:t>Hypothèses: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noProof="0">
                <a:solidFill>
                  <a:schemeClr val="accent6"/>
                </a:solidFill>
              </a:rPr>
              <a:t>Les câbles sont accrochés à d’une extrémité au centre des poulies et de l’autre, au point d’attache de l’effecteur.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noProof="0">
                <a:solidFill>
                  <a:schemeClr val="accent6"/>
                </a:solidFill>
              </a:rPr>
              <a:t>Les câbles sont toujours tendus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A454126B-76A2-975E-6E63-7437BBF76B33}"/>
              </a:ext>
            </a:extLst>
          </p:cNvPr>
          <p:cNvSpPr txBox="1">
            <a:spLocks/>
          </p:cNvSpPr>
          <p:nvPr/>
        </p:nvSpPr>
        <p:spPr>
          <a:xfrm>
            <a:off x="22287" y="0"/>
            <a:ext cx="4359402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 noProof="0">
                <a:solidFill>
                  <a:srgbClr val="985291"/>
                </a:solidFill>
              </a:rPr>
              <a:t>Schémas</a:t>
            </a:r>
            <a:br>
              <a:rPr lang="fr-FR" u="sng" noProof="0"/>
            </a:br>
            <a:endParaRPr lang="fr-FR" u="sng" noProof="0"/>
          </a:p>
        </p:txBody>
      </p:sp>
    </p:spTree>
    <p:extLst>
      <p:ext uri="{BB962C8B-B14F-4D97-AF65-F5344CB8AC3E}">
        <p14:creationId xmlns:p14="http://schemas.microsoft.com/office/powerpoint/2010/main" val="1489971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7181E2-9B4B-8FBC-E161-34266BB2B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91056E9-C796-7880-9A01-7B5AED333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7BCD96F-4B7A-9B09-D8B8-09E6A35172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6050"/>
            <a:ext cx="1209449" cy="361950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EACCE3CD-2F11-FC97-0D2F-8CDC1F4BBDDD}"/>
              </a:ext>
            </a:extLst>
          </p:cNvPr>
          <p:cNvGrpSpPr/>
          <p:nvPr/>
        </p:nvGrpSpPr>
        <p:grpSpPr>
          <a:xfrm>
            <a:off x="4287328" y="-1"/>
            <a:ext cx="7904672" cy="6858001"/>
            <a:chOff x="0" y="0"/>
            <a:chExt cx="7024820" cy="5564671"/>
          </a:xfrm>
        </p:grpSpPr>
        <p:pic>
          <p:nvPicPr>
            <p:cNvPr id="9" name="Image 8" descr="Une image contenant ligne, diagramme, capture d’écran, Rectangle&#10;&#10;Le contenu généré par l’IA peut être incorrect.">
              <a:extLst>
                <a:ext uri="{FF2B5EF4-FFF2-40B4-BE49-F238E27FC236}">
                  <a16:creationId xmlns:a16="http://schemas.microsoft.com/office/drawing/2014/main" id="{2F77E8BC-A019-BDBB-498F-8DC4C90F5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6581774" cy="5455285"/>
            </a:xfrm>
            <a:prstGeom prst="rect">
              <a:avLst/>
            </a:prstGeom>
          </p:spPr>
        </p:pic>
        <p:sp>
          <p:nvSpPr>
            <p:cNvPr id="10" name="Zone de texte 1">
              <a:extLst>
                <a:ext uri="{FF2B5EF4-FFF2-40B4-BE49-F238E27FC236}">
                  <a16:creationId xmlns:a16="http://schemas.microsoft.com/office/drawing/2014/main" id="{D001A2E8-477C-5D34-C968-68EAC6C1F95F}"/>
                </a:ext>
              </a:extLst>
            </p:cNvPr>
            <p:cNvSpPr txBox="1"/>
            <p:nvPr/>
          </p:nvSpPr>
          <p:spPr>
            <a:xfrm>
              <a:off x="271595" y="5423026"/>
              <a:ext cx="6753225" cy="14164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07000"/>
                </a:lnSpc>
                <a:spcAft>
                  <a:spcPts val="1000"/>
                </a:spcAft>
              </a:pPr>
              <a:r>
                <a:rPr lang="fr-FR" sz="900" i="1" noProof="0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Figure 3: Schéma des dimensions</a:t>
              </a:r>
            </a:p>
          </p:txBody>
        </p:sp>
      </p:grp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01DE029-A948-71BC-20EA-6F5752406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453002"/>
            <a:ext cx="42920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fr-FR" noProof="0" smtClean="0"/>
              <a:pPr>
                <a:spcAft>
                  <a:spcPts val="600"/>
                </a:spcAft>
              </a:pPr>
              <a:t>5</a:t>
            </a:fld>
            <a:endParaRPr lang="fr-FR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au 11">
                <a:extLst>
                  <a:ext uri="{FF2B5EF4-FFF2-40B4-BE49-F238E27FC236}">
                    <a16:creationId xmlns:a16="http://schemas.microsoft.com/office/drawing/2014/main" id="{C1B8505A-ABB0-6AA6-A462-84B698C1C3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2364226"/>
                  </p:ext>
                </p:extLst>
              </p:nvPr>
            </p:nvGraphicFramePr>
            <p:xfrm>
              <a:off x="1" y="4095415"/>
              <a:ext cx="4592939" cy="175185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58732">
                      <a:extLst>
                        <a:ext uri="{9D8B030D-6E8A-4147-A177-3AD203B41FA5}">
                          <a16:colId xmlns:a16="http://schemas.microsoft.com/office/drawing/2014/main" val="1939906202"/>
                        </a:ext>
                      </a:extLst>
                    </a:gridCol>
                    <a:gridCol w="3046585">
                      <a:extLst>
                        <a:ext uri="{9D8B030D-6E8A-4147-A177-3AD203B41FA5}">
                          <a16:colId xmlns:a16="http://schemas.microsoft.com/office/drawing/2014/main" val="3591391867"/>
                        </a:ext>
                      </a:extLst>
                    </a:gridCol>
                    <a:gridCol w="787622">
                      <a:extLst>
                        <a:ext uri="{9D8B030D-6E8A-4147-A177-3AD203B41FA5}">
                          <a16:colId xmlns:a16="http://schemas.microsoft.com/office/drawing/2014/main" val="1615873575"/>
                        </a:ext>
                      </a:extLst>
                    </a:gridCol>
                  </a:tblGrid>
                  <a:tr h="27471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fr-FR" sz="800" noProof="0">
                              <a:effectLst/>
                            </a:rPr>
                            <a:t>Dimension</a:t>
                          </a:r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fr-FR" sz="800" noProof="0">
                              <a:effectLst/>
                            </a:rPr>
                            <a:t>Explication</a:t>
                          </a:r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fr-FR" sz="800" noProof="0">
                              <a:effectLst/>
                            </a:rPr>
                            <a:t>Dimensions variables ?</a:t>
                          </a:r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37092531"/>
                      </a:ext>
                    </a:extLst>
                  </a:tr>
                  <a:tr h="274512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80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800" noProof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fr-FR" sz="800" noProof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fr-FR" sz="800" noProof="0">
                              <a:effectLst/>
                            </a:rPr>
                            <a:t>Hauteur 1, hauteur des poulies 1 et 3 par rapport au sol. Dimension</a:t>
                          </a:r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fr-FR" sz="800" noProof="0">
                              <a:effectLst/>
                            </a:rPr>
                            <a:t>Non</a:t>
                          </a:r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497196120"/>
                      </a:ext>
                    </a:extLst>
                  </a:tr>
                  <a:tr h="220297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80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800" noProof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fr-FR" sz="800" noProof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fr-FR" sz="800" noProof="0">
                              <a:effectLst/>
                            </a:rPr>
                            <a:t>Hauteur 2, hauteur des poulies 2 et 4 par rapport au sol.</a:t>
                          </a:r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fr-FR" sz="800" noProof="0">
                              <a:effectLst/>
                            </a:rPr>
                            <a:t>Non</a:t>
                          </a:r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70396381"/>
                      </a:ext>
                    </a:extLst>
                  </a:tr>
                  <a:tr h="274512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80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800" noProof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</m:e>
                                  <m:sub>
                                    <m:r>
                                      <a:rPr lang="fr-FR" sz="800" noProof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fr-FR" sz="800" noProof="0">
                              <a:effectLst/>
                            </a:rPr>
                            <a:t>Longueur 1, longueur entre les pieds de la structure du robot à câbles.</a:t>
                          </a:r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fr-FR" sz="800" noProof="0">
                              <a:effectLst/>
                            </a:rPr>
                            <a:t>Non</a:t>
                          </a:r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35649566"/>
                      </a:ext>
                    </a:extLst>
                  </a:tr>
                  <a:tr h="220297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800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𝑳</m:t>
                                </m:r>
                              </m:oMath>
                            </m:oMathPara>
                          </a14:m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fr-FR" sz="800" noProof="0">
                              <a:effectLst/>
                            </a:rPr>
                            <a:t>Longueur de la plaque de l’effecteur.</a:t>
                          </a:r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fr-FR" sz="800" noProof="0">
                              <a:effectLst/>
                            </a:rPr>
                            <a:t>Non</a:t>
                          </a:r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11136227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800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𝒍</m:t>
                                </m:r>
                              </m:oMath>
                            </m:oMathPara>
                          </a14:m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fr-FR" sz="800" noProof="0">
                              <a:effectLst/>
                            </a:rPr>
                            <a:t>Largeur de la plaque de l’effecteur.</a:t>
                          </a:r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fr-FR" sz="800" noProof="0">
                              <a:effectLst/>
                            </a:rPr>
                            <a:t>Non</a:t>
                          </a:r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24688656"/>
                      </a:ext>
                    </a:extLst>
                  </a:tr>
                  <a:tr h="220297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80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800" noProof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fr-FR" sz="800" noProof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fr-FR" sz="800" noProof="0">
                              <a:effectLst/>
                            </a:rPr>
                            <a:t>Longueur du câbles i.</a:t>
                          </a:r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fr-FR" sz="800" noProof="0">
                              <a:effectLst/>
                            </a:rPr>
                            <a:t>Oui</a:t>
                          </a:r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6776275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au 11">
                <a:extLst>
                  <a:ext uri="{FF2B5EF4-FFF2-40B4-BE49-F238E27FC236}">
                    <a16:creationId xmlns:a16="http://schemas.microsoft.com/office/drawing/2014/main" id="{C1B8505A-ABB0-6AA6-A462-84B698C1C3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2364226"/>
                  </p:ext>
                </p:extLst>
              </p:nvPr>
            </p:nvGraphicFramePr>
            <p:xfrm>
              <a:off x="1" y="4095415"/>
              <a:ext cx="4592939" cy="175185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58732">
                      <a:extLst>
                        <a:ext uri="{9D8B030D-6E8A-4147-A177-3AD203B41FA5}">
                          <a16:colId xmlns:a16="http://schemas.microsoft.com/office/drawing/2014/main" val="1939906202"/>
                        </a:ext>
                      </a:extLst>
                    </a:gridCol>
                    <a:gridCol w="3046585">
                      <a:extLst>
                        <a:ext uri="{9D8B030D-6E8A-4147-A177-3AD203B41FA5}">
                          <a16:colId xmlns:a16="http://schemas.microsoft.com/office/drawing/2014/main" val="3591391867"/>
                        </a:ext>
                      </a:extLst>
                    </a:gridCol>
                    <a:gridCol w="787622">
                      <a:extLst>
                        <a:ext uri="{9D8B030D-6E8A-4147-A177-3AD203B41FA5}">
                          <a16:colId xmlns:a16="http://schemas.microsoft.com/office/drawing/2014/main" val="1615873575"/>
                        </a:ext>
                      </a:extLst>
                    </a:gridCol>
                  </a:tblGrid>
                  <a:tr h="27471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fr-FR" sz="800" noProof="0">
                              <a:effectLst/>
                            </a:rPr>
                            <a:t>Dimension</a:t>
                          </a:r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fr-FR" sz="800" noProof="0">
                              <a:effectLst/>
                            </a:rPr>
                            <a:t>Explication</a:t>
                          </a:r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fr-FR" sz="800" noProof="0">
                              <a:effectLst/>
                            </a:rPr>
                            <a:t>Dimensions variables ?</a:t>
                          </a:r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37092531"/>
                      </a:ext>
                    </a:extLst>
                  </a:tr>
                  <a:tr h="274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1600" t="-106522" r="-506400" b="-4347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fr-FR" sz="800" noProof="0">
                              <a:effectLst/>
                            </a:rPr>
                            <a:t>Hauteur 1, hauteur des poulies 1 et 3 par rapport au sol. Dimension</a:t>
                          </a:r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fr-FR" sz="800" noProof="0">
                              <a:effectLst/>
                            </a:rPr>
                            <a:t>Non</a:t>
                          </a:r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497196120"/>
                      </a:ext>
                    </a:extLst>
                  </a:tr>
                  <a:tr h="2320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1600" t="-250000" r="-506400" b="-4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fr-FR" sz="800" noProof="0">
                              <a:effectLst/>
                            </a:rPr>
                            <a:t>Hauteur 2, hauteur des poulies 2 et 4 par rapport au sol.</a:t>
                          </a:r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fr-FR" sz="800" noProof="0">
                              <a:effectLst/>
                            </a:rPr>
                            <a:t>Non</a:t>
                          </a:r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70396381"/>
                      </a:ext>
                    </a:extLst>
                  </a:tr>
                  <a:tr h="274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1600" t="-295556" r="-506400" b="-2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fr-FR" sz="800" noProof="0">
                              <a:effectLst/>
                            </a:rPr>
                            <a:t>Longueur 1, longueur entre les pieds de la structure du robot à câbles.</a:t>
                          </a:r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fr-FR" sz="800" noProof="0">
                              <a:effectLst/>
                            </a:rPr>
                            <a:t>Non</a:t>
                          </a:r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35649566"/>
                      </a:ext>
                    </a:extLst>
                  </a:tr>
                  <a:tr h="2320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1600" t="-468421" r="-506400" b="-2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fr-FR" sz="800" noProof="0">
                              <a:effectLst/>
                            </a:rPr>
                            <a:t>Longueur de la plaque de l’effecteur.</a:t>
                          </a:r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fr-FR" sz="800" noProof="0">
                              <a:effectLst/>
                            </a:rPr>
                            <a:t>Non</a:t>
                          </a:r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111362270"/>
                      </a:ext>
                    </a:extLst>
                  </a:tr>
                  <a:tr h="2320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1600" t="-553846" r="-506400" b="-1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fr-FR" sz="800" noProof="0">
                              <a:effectLst/>
                            </a:rPr>
                            <a:t>Largeur de la plaque de l’effecteur.</a:t>
                          </a:r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fr-FR" sz="800" noProof="0">
                              <a:effectLst/>
                            </a:rPr>
                            <a:t>Non</a:t>
                          </a:r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24688656"/>
                      </a:ext>
                    </a:extLst>
                  </a:tr>
                  <a:tr h="2320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1600" t="-671053" r="-506400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fr-FR" sz="800" noProof="0">
                              <a:effectLst/>
                            </a:rPr>
                            <a:t>Longueur du câbles i.</a:t>
                          </a:r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fr-FR" sz="800" noProof="0">
                              <a:effectLst/>
                            </a:rPr>
                            <a:t>Oui</a:t>
                          </a:r>
                          <a:endParaRPr lang="fr-FR" sz="800" noProof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6776275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itre 1">
            <a:extLst>
              <a:ext uri="{FF2B5EF4-FFF2-40B4-BE49-F238E27FC236}">
                <a16:creationId xmlns:a16="http://schemas.microsoft.com/office/drawing/2014/main" id="{CE8A954B-C203-42EC-FC82-AC056DCEC156}"/>
              </a:ext>
            </a:extLst>
          </p:cNvPr>
          <p:cNvSpPr txBox="1">
            <a:spLocks/>
          </p:cNvSpPr>
          <p:nvPr/>
        </p:nvSpPr>
        <p:spPr>
          <a:xfrm>
            <a:off x="510074" y="1635260"/>
            <a:ext cx="4251023" cy="22417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u="sng" noProof="0">
                <a:solidFill>
                  <a:srgbClr val="F49503"/>
                </a:solidFill>
              </a:rPr>
              <a:t>Schéma des dimensions</a:t>
            </a:r>
            <a:br>
              <a:rPr lang="fr-FR" sz="4000" noProof="0"/>
            </a:br>
            <a:endParaRPr lang="fr-FR" sz="4000" b="0" noProof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C7BBA492-C4F6-5A68-AC4F-1CF8D8030370}"/>
              </a:ext>
            </a:extLst>
          </p:cNvPr>
          <p:cNvSpPr txBox="1">
            <a:spLocks/>
          </p:cNvSpPr>
          <p:nvPr/>
        </p:nvSpPr>
        <p:spPr>
          <a:xfrm>
            <a:off x="22287" y="0"/>
            <a:ext cx="4359402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 noProof="0">
                <a:solidFill>
                  <a:srgbClr val="985291"/>
                </a:solidFill>
              </a:rPr>
              <a:t>Schémas</a:t>
            </a:r>
            <a:br>
              <a:rPr lang="fr-FR" u="sng" noProof="0"/>
            </a:br>
            <a:endParaRPr lang="fr-FR" u="sng" noProof="0"/>
          </a:p>
        </p:txBody>
      </p:sp>
      <p:sp>
        <p:nvSpPr>
          <p:cNvPr id="2" name="Zone de texte 1">
            <a:extLst>
              <a:ext uri="{FF2B5EF4-FFF2-40B4-BE49-F238E27FC236}">
                <a16:creationId xmlns:a16="http://schemas.microsoft.com/office/drawing/2014/main" id="{6115C971-A4F8-EB39-2090-9C80481F5168}"/>
              </a:ext>
            </a:extLst>
          </p:cNvPr>
          <p:cNvSpPr txBox="1"/>
          <p:nvPr/>
        </p:nvSpPr>
        <p:spPr>
          <a:xfrm>
            <a:off x="22287" y="5834506"/>
            <a:ext cx="4287329" cy="312420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1000"/>
              </a:spcAft>
            </a:pPr>
            <a:r>
              <a:rPr lang="fr-FR" sz="900" i="1" noProof="0">
                <a:solidFill>
                  <a:srgbClr val="44546A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fr-FR" sz="900" i="1" noProof="0">
                <a:solidFill>
                  <a:srgbClr val="44546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ableau 2: Tableau des dimensions du robot</a:t>
            </a:r>
          </a:p>
        </p:txBody>
      </p:sp>
    </p:spTree>
    <p:extLst>
      <p:ext uri="{BB962C8B-B14F-4D97-AF65-F5344CB8AC3E}">
        <p14:creationId xmlns:p14="http://schemas.microsoft.com/office/powerpoint/2010/main" val="183661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5C9AF7-A5F9-1DC2-7BC4-7EE637A34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B506C0F-6FA7-5A22-4935-A9D7240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9D8D392-77EB-0A04-CA51-0DEDFEFDC5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6050"/>
            <a:ext cx="1209449" cy="36195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417392C3-C6F4-4B2E-B119-DB2A13B72266}"/>
              </a:ext>
            </a:extLst>
          </p:cNvPr>
          <p:cNvGrpSpPr/>
          <p:nvPr/>
        </p:nvGrpSpPr>
        <p:grpSpPr>
          <a:xfrm>
            <a:off x="4761097" y="-1"/>
            <a:ext cx="7430903" cy="6674546"/>
            <a:chOff x="0" y="0"/>
            <a:chExt cx="6671945" cy="5475599"/>
          </a:xfrm>
        </p:grpSpPr>
        <p:pic>
          <p:nvPicPr>
            <p:cNvPr id="7" name="Image 6" descr="Une image contenant horloge, ligne, diagramme, capture d’écran&#10;&#10;Le contenu généré par l’IA peut être incorrect.">
              <a:extLst>
                <a:ext uri="{FF2B5EF4-FFF2-40B4-BE49-F238E27FC236}">
                  <a16:creationId xmlns:a16="http://schemas.microsoft.com/office/drawing/2014/main" id="{5046E7C6-405F-5982-300D-E0040EC341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9" t="1366" b="1"/>
            <a:stretch>
              <a:fillRect/>
            </a:stretch>
          </p:blipFill>
          <p:spPr bwMode="auto">
            <a:xfrm>
              <a:off x="45267" y="0"/>
              <a:ext cx="6626678" cy="53003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8" name="Zone de texte 1">
              <a:extLst>
                <a:ext uri="{FF2B5EF4-FFF2-40B4-BE49-F238E27FC236}">
                  <a16:creationId xmlns:a16="http://schemas.microsoft.com/office/drawing/2014/main" id="{1F18127A-D1A2-54C8-E211-B9D404895A92}"/>
                </a:ext>
              </a:extLst>
            </p:cNvPr>
            <p:cNvSpPr txBox="1"/>
            <p:nvPr/>
          </p:nvSpPr>
          <p:spPr>
            <a:xfrm>
              <a:off x="0" y="5359400"/>
              <a:ext cx="6671945" cy="116199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07000"/>
                </a:lnSpc>
                <a:spcAft>
                  <a:spcPts val="1000"/>
                </a:spcAft>
              </a:pPr>
              <a:r>
                <a:rPr lang="fr-FR" sz="900" i="1" noProof="0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Figure 4: Schéma des bases et repères</a:t>
              </a:r>
            </a:p>
          </p:txBody>
        </p:sp>
      </p:grp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79163AE-66C4-5BBF-172B-A996D8E91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453002"/>
            <a:ext cx="42920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fr-FR" noProof="0" smtClean="0"/>
              <a:pPr>
                <a:spcAft>
                  <a:spcPts val="600"/>
                </a:spcAft>
              </a:pPr>
              <a:t>6</a:t>
            </a:fld>
            <a:endParaRPr lang="fr-FR" noProof="0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67B88B68-7500-FC91-0EAA-DCA316FE189D}"/>
              </a:ext>
            </a:extLst>
          </p:cNvPr>
          <p:cNvSpPr txBox="1">
            <a:spLocks/>
          </p:cNvSpPr>
          <p:nvPr/>
        </p:nvSpPr>
        <p:spPr>
          <a:xfrm>
            <a:off x="510074" y="1635260"/>
            <a:ext cx="4649067" cy="22417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u="sng" noProof="0">
                <a:solidFill>
                  <a:srgbClr val="F49503"/>
                </a:solidFill>
              </a:rPr>
              <a:t>Schéma des bases et repères</a:t>
            </a:r>
            <a:br>
              <a:rPr lang="fr-FR" sz="4000" noProof="0"/>
            </a:br>
            <a:endParaRPr lang="fr-FR" sz="4000" b="0" noProof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7E30917D-EEB7-C31B-F812-42F9747DDDCA}"/>
              </a:ext>
            </a:extLst>
          </p:cNvPr>
          <p:cNvSpPr txBox="1">
            <a:spLocks/>
          </p:cNvSpPr>
          <p:nvPr/>
        </p:nvSpPr>
        <p:spPr>
          <a:xfrm>
            <a:off x="22287" y="0"/>
            <a:ext cx="4359402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 noProof="0">
                <a:solidFill>
                  <a:srgbClr val="985291"/>
                </a:solidFill>
              </a:rPr>
              <a:t>Schémas</a:t>
            </a:r>
            <a:br>
              <a:rPr lang="fr-FR" u="sng" noProof="0"/>
            </a:br>
            <a:endParaRPr lang="fr-FR" u="sng" noProof="0"/>
          </a:p>
        </p:txBody>
      </p:sp>
    </p:spTree>
    <p:extLst>
      <p:ext uri="{BB962C8B-B14F-4D97-AF65-F5344CB8AC3E}">
        <p14:creationId xmlns:p14="http://schemas.microsoft.com/office/powerpoint/2010/main" val="781533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Espace réservé du contenu 2">
            <a:extLst>
              <a:ext uri="{FF2B5EF4-FFF2-40B4-BE49-F238E27FC236}">
                <a16:creationId xmlns:a16="http://schemas.microsoft.com/office/drawing/2014/main" id="{99AE8904-E1F3-5599-4470-1C7CD3F786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7934867"/>
              </p:ext>
            </p:extLst>
          </p:nvPr>
        </p:nvGraphicFramePr>
        <p:xfrm>
          <a:off x="604724" y="645538"/>
          <a:ext cx="4254628" cy="4593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0D35DA1-AD9D-A4D0-6B58-7844965A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7</a:t>
            </a:fld>
            <a:endParaRPr lang="en-US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0EF080E3-A3E7-96F6-7C55-62703E35C061}"/>
              </a:ext>
            </a:extLst>
          </p:cNvPr>
          <p:cNvGrpSpPr/>
          <p:nvPr/>
        </p:nvGrpSpPr>
        <p:grpSpPr>
          <a:xfrm>
            <a:off x="4763578" y="0"/>
            <a:ext cx="7904672" cy="6858001"/>
            <a:chOff x="0" y="0"/>
            <a:chExt cx="7024820" cy="5564671"/>
          </a:xfrm>
        </p:grpSpPr>
        <p:pic>
          <p:nvPicPr>
            <p:cNvPr id="6" name="Image 5" descr="Une image contenant ligne, diagramme, capture d’écran, Rectangle&#10;&#10;Le contenu généré par l’IA peut être incorrect.">
              <a:extLst>
                <a:ext uri="{FF2B5EF4-FFF2-40B4-BE49-F238E27FC236}">
                  <a16:creationId xmlns:a16="http://schemas.microsoft.com/office/drawing/2014/main" id="{AB0590E1-8C16-986C-27D6-69A76185C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6581774" cy="5455285"/>
            </a:xfrm>
            <a:prstGeom prst="rect">
              <a:avLst/>
            </a:prstGeom>
          </p:spPr>
        </p:pic>
        <p:sp>
          <p:nvSpPr>
            <p:cNvPr id="7" name="Zone de texte 1">
              <a:extLst>
                <a:ext uri="{FF2B5EF4-FFF2-40B4-BE49-F238E27FC236}">
                  <a16:creationId xmlns:a16="http://schemas.microsoft.com/office/drawing/2014/main" id="{6255CFD8-D157-9C61-1896-C3749762B764}"/>
                </a:ext>
              </a:extLst>
            </p:cNvPr>
            <p:cNvSpPr txBox="1"/>
            <p:nvPr/>
          </p:nvSpPr>
          <p:spPr>
            <a:xfrm>
              <a:off x="271595" y="5423026"/>
              <a:ext cx="6753225" cy="14164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07000"/>
                </a:lnSpc>
                <a:spcAft>
                  <a:spcPts val="1000"/>
                </a:spcAft>
              </a:pPr>
              <a:r>
                <a:rPr lang="fr-FR" sz="900" i="1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Figure 3: Schéma des dimensions</a:t>
              </a:r>
            </a:p>
          </p:txBody>
        </p:sp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CC0B9A75-D03A-DA25-FB73-E6DB9A1F944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6050"/>
            <a:ext cx="1209449" cy="3619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A82DA43-A4C2-99C0-7F65-D4CE902483B3}"/>
              </a:ext>
            </a:extLst>
          </p:cNvPr>
          <p:cNvSpPr/>
          <p:nvPr/>
        </p:nvSpPr>
        <p:spPr>
          <a:xfrm>
            <a:off x="604724" y="645538"/>
            <a:ext cx="4254628" cy="4593828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602FD31E-ED9C-1641-758A-C9784065AACE}"/>
              </a:ext>
            </a:extLst>
          </p:cNvPr>
          <p:cNvSpPr txBox="1">
            <a:spLocks/>
          </p:cNvSpPr>
          <p:nvPr/>
        </p:nvSpPr>
        <p:spPr>
          <a:xfrm>
            <a:off x="22286" y="0"/>
            <a:ext cx="4952837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>
                <a:solidFill>
                  <a:srgbClr val="985291"/>
                </a:solidFill>
              </a:rPr>
              <a:t>Modèles géométriques– Modèle 1</a:t>
            </a:r>
            <a:br>
              <a:rPr lang="fr-FR" u="sng"/>
            </a:br>
            <a:endParaRPr lang="fr-FR" u="sng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ECFE476-7604-D20F-6310-EDB9849A1074}"/>
              </a:ext>
            </a:extLst>
          </p:cNvPr>
          <p:cNvSpPr txBox="1"/>
          <p:nvPr/>
        </p:nvSpPr>
        <p:spPr>
          <a:xfrm>
            <a:off x="604724" y="5298358"/>
            <a:ext cx="4114800" cy="116955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/>
            <a:r>
              <a:rPr lang="fr-FR" sz="1400" b="1" u="sng">
                <a:solidFill>
                  <a:schemeClr val="accent6"/>
                </a:solidFill>
              </a:rPr>
              <a:t>Hypothèses: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>
                <a:solidFill>
                  <a:schemeClr val="accent6"/>
                </a:solidFill>
              </a:rPr>
              <a:t>Les câbles sont accrochés à d’une extrémité au centre des poulies et de l’autre, au point d’attache de l’effecteur.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>
                <a:solidFill>
                  <a:schemeClr val="accent6"/>
                </a:solidFill>
              </a:rPr>
              <a:t>Les câbles sont toujours tendus</a:t>
            </a:r>
          </a:p>
        </p:txBody>
      </p:sp>
    </p:spTree>
    <p:extLst>
      <p:ext uri="{BB962C8B-B14F-4D97-AF65-F5344CB8AC3E}">
        <p14:creationId xmlns:p14="http://schemas.microsoft.com/office/powerpoint/2010/main" val="2025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FF3C58-E3C3-FDF1-5AAD-DFC90B9BC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715532"/>
            <a:ext cx="10653579" cy="1649460"/>
          </a:xfrm>
        </p:spPr>
        <p:txBody>
          <a:bodyPr/>
          <a:lstStyle/>
          <a:p>
            <a:pPr marL="0" indent="0">
              <a:buNone/>
            </a:pPr>
            <a:r>
              <a:rPr lang="fr-FR"/>
              <a:t>On obtient des équations pour chaque poulie :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5B77E5-BDFB-0BBC-1917-A11C033C5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8</a:t>
            </a:fld>
            <a:endParaRPr lang="en-US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2195097-3388-4E97-8000-96D2C78B8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74" y="2141940"/>
            <a:ext cx="6422136" cy="1153783"/>
          </a:xfrm>
          <a:prstGeom prst="rect">
            <a:avLst/>
          </a:prstGeom>
        </p:spPr>
      </p:pic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7353EAA9-DEDF-0872-DB08-2D5FDC517464}"/>
              </a:ext>
            </a:extLst>
          </p:cNvPr>
          <p:cNvSpPr txBox="1">
            <a:spLocks/>
          </p:cNvSpPr>
          <p:nvPr/>
        </p:nvSpPr>
        <p:spPr>
          <a:xfrm>
            <a:off x="612647" y="3493009"/>
            <a:ext cx="4489705" cy="1649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Ce qui nous donne finalement :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74082B56-10F0-42B2-D6E4-CEF965DB3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272" y="4157224"/>
            <a:ext cx="7376258" cy="1970490"/>
          </a:xfrm>
          <a:prstGeom prst="rect">
            <a:avLst/>
          </a:prstGeom>
          <a:ln w="38100">
            <a:solidFill>
              <a:schemeClr val="tx1"/>
            </a:solidFill>
            <a:prstDash val="dash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Espace réservé du contenu 2">
                <a:extLst>
                  <a:ext uri="{FF2B5EF4-FFF2-40B4-BE49-F238E27FC236}">
                    <a16:creationId xmlns:a16="http://schemas.microsoft.com/office/drawing/2014/main" id="{5D54DEA9-378D-31FE-5E6B-DF17D963F2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40942" y="3479702"/>
                <a:ext cx="2899642" cy="33820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z="1600"/>
                  <a:t> : position angulaire des moteurs (rad)</a:t>
                </a:r>
              </a:p>
              <a:p>
                <a14:m>
                  <m:oMath xmlns:m="http://schemas.openxmlformats.org/officeDocument/2006/math">
                    <m:r>
                      <a:rPr lang="fr-FR" sz="16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fr-FR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600" i="1">
                        <a:latin typeface="Cambria Math" panose="02040503050406030204" pitchFamily="18" charset="0"/>
                      </a:rPr>
                      <m:t>𝜅</m:t>
                    </m:r>
                    <m:r>
                      <a:rPr lang="fr-FR" sz="1600" i="1">
                        <a:latin typeface="Cambria Math" panose="02040503050406030204" pitchFamily="18" charset="0"/>
                      </a:rPr>
                      <m:t>∗</m:t>
                    </m:r>
                    <m:rad>
                      <m:radPr>
                        <m:degHide m:val="on"/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+ </m:t>
                        </m:r>
                        <m:f>
                          <m:fPr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</m:e>
                    </m:rad>
                  </m:oMath>
                </a14:m>
                <a:endParaRPr lang="fr-FR" sz="1600"/>
              </a:p>
              <a:p>
                <a14:m>
                  <m:oMath xmlns:m="http://schemas.openxmlformats.org/officeDocument/2006/math">
                    <m:r>
                      <a:rPr lang="fr-FR" sz="1600" i="1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fr-FR" sz="1600"/>
                  <a:t> : rapport de réduction des enrouleurs</a:t>
                </a:r>
              </a:p>
              <a:p>
                <a14:m>
                  <m:oMath xmlns:m="http://schemas.openxmlformats.org/officeDocument/2006/math">
                    <m:r>
                      <a:rPr lang="fr-FR" sz="1600" i="1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fr-FR" sz="1600"/>
                  <a:t> : rayon des enrouleurs</a:t>
                </a:r>
              </a:p>
              <a:p>
                <a14:m>
                  <m:oMath xmlns:m="http://schemas.openxmlformats.org/officeDocument/2006/math">
                    <m:r>
                      <a:rPr lang="fr-FR" sz="1600" i="1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fr-FR" sz="1600"/>
                  <a:t> : pas des enrouleurs</a:t>
                </a:r>
              </a:p>
            </p:txBody>
          </p:sp>
        </mc:Choice>
        <mc:Fallback xmlns="">
          <p:sp>
            <p:nvSpPr>
              <p:cNvPr id="19" name="Espace réservé du contenu 2">
                <a:extLst>
                  <a:ext uri="{FF2B5EF4-FFF2-40B4-BE49-F238E27FC236}">
                    <a16:creationId xmlns:a16="http://schemas.microsoft.com/office/drawing/2014/main" id="{5D54DEA9-378D-31FE-5E6B-DF17D963F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942" y="3479702"/>
                <a:ext cx="2899642" cy="3382021"/>
              </a:xfrm>
              <a:prstGeom prst="rect">
                <a:avLst/>
              </a:prstGeom>
              <a:blipFill>
                <a:blip r:embed="rId5"/>
                <a:stretch>
                  <a:fillRect l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>
            <a:extLst>
              <a:ext uri="{FF2B5EF4-FFF2-40B4-BE49-F238E27FC236}">
                <a16:creationId xmlns:a16="http://schemas.microsoft.com/office/drawing/2014/main" id="{D59BAE80-C0F2-016A-CE8D-4D759ADC710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6050"/>
            <a:ext cx="1209449" cy="36195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B022DC14-BDBF-8DC7-E3FB-CE734CE68351}"/>
              </a:ext>
            </a:extLst>
          </p:cNvPr>
          <p:cNvGrpSpPr/>
          <p:nvPr/>
        </p:nvGrpSpPr>
        <p:grpSpPr>
          <a:xfrm>
            <a:off x="7680009" y="104438"/>
            <a:ext cx="4489705" cy="3191285"/>
            <a:chOff x="7417651" y="357874"/>
            <a:chExt cx="4489705" cy="3191285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FCC638E9-B9C9-487E-0449-062F29036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17651" y="357874"/>
              <a:ext cx="3442165" cy="3071126"/>
            </a:xfrm>
            <a:prstGeom prst="rect">
              <a:avLst/>
            </a:prstGeom>
          </p:spPr>
        </p:pic>
        <p:sp>
          <p:nvSpPr>
            <p:cNvPr id="2" name="Zone de texte 1">
              <a:extLst>
                <a:ext uri="{FF2B5EF4-FFF2-40B4-BE49-F238E27FC236}">
                  <a16:creationId xmlns:a16="http://schemas.microsoft.com/office/drawing/2014/main" id="{094DF31B-8AD5-3DA3-CA92-E29459FF8B0B}"/>
                </a:ext>
              </a:extLst>
            </p:cNvPr>
            <p:cNvSpPr txBox="1"/>
            <p:nvPr/>
          </p:nvSpPr>
          <p:spPr>
            <a:xfrm>
              <a:off x="7749063" y="3415694"/>
              <a:ext cx="4158293" cy="13346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1000"/>
                </a:spcAft>
              </a:pPr>
              <a:r>
                <a:rPr lang="fr-FR" sz="900" i="1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Figure 5: Schéma pour le modèle 1 du robot</a:t>
              </a:r>
            </a:p>
          </p:txBody>
        </p:sp>
      </p:grpSp>
      <p:sp>
        <p:nvSpPr>
          <p:cNvPr id="7" name="Titre 1">
            <a:extLst>
              <a:ext uri="{FF2B5EF4-FFF2-40B4-BE49-F238E27FC236}">
                <a16:creationId xmlns:a16="http://schemas.microsoft.com/office/drawing/2014/main" id="{D47286A5-46BD-66B0-178D-5287A5624412}"/>
              </a:ext>
            </a:extLst>
          </p:cNvPr>
          <p:cNvSpPr txBox="1">
            <a:spLocks/>
          </p:cNvSpPr>
          <p:nvPr/>
        </p:nvSpPr>
        <p:spPr>
          <a:xfrm>
            <a:off x="22286" y="0"/>
            <a:ext cx="4952837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>
                <a:solidFill>
                  <a:srgbClr val="985291"/>
                </a:solidFill>
              </a:rPr>
              <a:t>Modèles géométriques– Modèle 1</a:t>
            </a:r>
            <a:br>
              <a:rPr lang="fr-FR" u="sng"/>
            </a:br>
            <a:endParaRPr lang="fr-FR" u="sng"/>
          </a:p>
        </p:txBody>
      </p:sp>
    </p:spTree>
    <p:extLst>
      <p:ext uri="{BB962C8B-B14F-4D97-AF65-F5344CB8AC3E}">
        <p14:creationId xmlns:p14="http://schemas.microsoft.com/office/powerpoint/2010/main" val="1197877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C5F0E53-D111-1D89-1E6F-AFDE2114B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9</a:t>
            </a:fld>
            <a:endParaRPr lang="en-US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BD0F554B-4C4D-7CFF-EC50-DB5CD364224C}"/>
              </a:ext>
            </a:extLst>
          </p:cNvPr>
          <p:cNvGrpSpPr/>
          <p:nvPr/>
        </p:nvGrpSpPr>
        <p:grpSpPr>
          <a:xfrm>
            <a:off x="0" y="404998"/>
            <a:ext cx="12168291" cy="6413129"/>
            <a:chOff x="0" y="404998"/>
            <a:chExt cx="12168291" cy="6413129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F952A5EC-9245-647E-402C-80814B476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37176" y="3559276"/>
              <a:ext cx="3331115" cy="2893771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38204C45-5C12-4CD8-8C2F-94B04547A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29450" y="404998"/>
              <a:ext cx="4733482" cy="4092682"/>
            </a:xfrm>
            <a:prstGeom prst="rect">
              <a:avLst/>
            </a:prstGeom>
          </p:spPr>
        </p:pic>
        <p:sp>
          <p:nvSpPr>
            <p:cNvPr id="13" name="Zone de texte 1">
              <a:extLst>
                <a:ext uri="{FF2B5EF4-FFF2-40B4-BE49-F238E27FC236}">
                  <a16:creationId xmlns:a16="http://schemas.microsoft.com/office/drawing/2014/main" id="{67A27B77-3411-018A-0ED4-CFA4BA87AA1E}"/>
                </a:ext>
              </a:extLst>
            </p:cNvPr>
            <p:cNvSpPr txBox="1"/>
            <p:nvPr/>
          </p:nvSpPr>
          <p:spPr>
            <a:xfrm>
              <a:off x="4070556" y="6549540"/>
              <a:ext cx="5730995" cy="268587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1000"/>
                </a:spcAft>
              </a:pPr>
              <a:r>
                <a:rPr lang="fr-FR" sz="900" i="1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Figure 6: Résultats des tests avec le modèle 1</a:t>
              </a:r>
            </a:p>
          </p:txBody>
        </p:sp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51B729C4-9221-B933-0008-56D059847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2340078"/>
              <a:ext cx="4621926" cy="4016478"/>
            </a:xfrm>
            <a:prstGeom prst="rect">
              <a:avLst/>
            </a:prstGeom>
          </p:spPr>
        </p:pic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6EA82A30-B635-B721-58E4-29E08FA4CEE4}"/>
              </a:ext>
            </a:extLst>
          </p:cNvPr>
          <p:cNvSpPr txBox="1"/>
          <p:nvPr/>
        </p:nvSpPr>
        <p:spPr>
          <a:xfrm>
            <a:off x="914400" y="1113752"/>
            <a:ext cx="3727269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u="sng"/>
              <a:t>La commande donnée ici est un déplacement (500mm;500mm)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54DEECD5-32A2-1203-B88D-3254B635DEA9}"/>
              </a:ext>
            </a:extLst>
          </p:cNvPr>
          <p:cNvSpPr txBox="1">
            <a:spLocks/>
          </p:cNvSpPr>
          <p:nvPr/>
        </p:nvSpPr>
        <p:spPr>
          <a:xfrm>
            <a:off x="22286" y="0"/>
            <a:ext cx="4952837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>
                <a:solidFill>
                  <a:srgbClr val="985291"/>
                </a:solidFill>
              </a:rPr>
              <a:t>Modèles géométriques– Modèle 1</a:t>
            </a:r>
            <a:br>
              <a:rPr lang="fr-FR" u="sng"/>
            </a:br>
            <a:endParaRPr lang="fr-FR" u="sng"/>
          </a:p>
        </p:txBody>
      </p:sp>
    </p:spTree>
    <p:extLst>
      <p:ext uri="{BB962C8B-B14F-4D97-AF65-F5344CB8AC3E}">
        <p14:creationId xmlns:p14="http://schemas.microsoft.com/office/powerpoint/2010/main" val="1795260287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ed6517a-3395-4f60-ae61-ff4a39cfea0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1BECDD4DC2E5B48B7542A8D42FCD303" ma:contentTypeVersion="8" ma:contentTypeDescription="Crée un document." ma:contentTypeScope="" ma:versionID="1cd7a568a51ac7248f0fc74a8359ab30">
  <xsd:schema xmlns:xsd="http://www.w3.org/2001/XMLSchema" xmlns:xs="http://www.w3.org/2001/XMLSchema" xmlns:p="http://schemas.microsoft.com/office/2006/metadata/properties" xmlns:ns3="ced6517a-3395-4f60-ae61-ff4a39cfea03" xmlns:ns4="408ce128-c57c-4bf7-9654-d43cb0beeab7" targetNamespace="http://schemas.microsoft.com/office/2006/metadata/properties" ma:root="true" ma:fieldsID="15503c7fa1444578f5f57de93b3515e2" ns3:_="" ns4:_="">
    <xsd:import namespace="ced6517a-3395-4f60-ae61-ff4a39cfea03"/>
    <xsd:import namespace="408ce128-c57c-4bf7-9654-d43cb0beeab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d6517a-3395-4f60-ae61-ff4a39cfea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8ce128-c57c-4bf7-9654-d43cb0beeab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467DB8-9FAE-4292-A249-9FFA778357F1}">
  <ds:schemaRefs>
    <ds:schemaRef ds:uri="http://purl.org/dc/dcmitype/"/>
    <ds:schemaRef ds:uri="ced6517a-3395-4f60-ae61-ff4a39cfea03"/>
    <ds:schemaRef ds:uri="http://schemas.microsoft.com/office/2006/documentManagement/types"/>
    <ds:schemaRef ds:uri="http://purl.org/dc/terms/"/>
    <ds:schemaRef ds:uri="408ce128-c57c-4bf7-9654-d43cb0beeab7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501F3EDB-7284-4D3C-8077-B6CB8EDE1880}">
  <ds:schemaRefs>
    <ds:schemaRef ds:uri="408ce128-c57c-4bf7-9654-d43cb0beeab7"/>
    <ds:schemaRef ds:uri="ced6517a-3395-4f60-ae61-ff4a39cfea0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69CEE2E-6EE3-42ED-BCAF-0FD3A43B9F1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1281</Words>
  <Application>Microsoft Office PowerPoint</Application>
  <PresentationFormat>Grand écran</PresentationFormat>
  <Paragraphs>238</Paragraphs>
  <Slides>27</Slides>
  <Notes>1</Notes>
  <HiddenSlides>0</HiddenSlides>
  <MMClips>0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6" baseType="lpstr">
      <vt:lpstr>Aptos</vt:lpstr>
      <vt:lpstr>Arial</vt:lpstr>
      <vt:lpstr>Calibri</vt:lpstr>
      <vt:lpstr>Cambria Math</vt:lpstr>
      <vt:lpstr>Neue Haas Grotesk Text Pro</vt:lpstr>
      <vt:lpstr>Wingdings</vt:lpstr>
      <vt:lpstr>Zagots</vt:lpstr>
      <vt:lpstr>VanillaVTI</vt:lpstr>
      <vt:lpstr>Worksheet</vt:lpstr>
      <vt:lpstr>Robot à câbles – Modélisation et estimations des paramètres</vt:lpstr>
      <vt:lpstr>Sommaire</vt:lpstr>
      <vt:lpstr>Présentation PowerPoint</vt:lpstr>
      <vt:lpstr>Schéma des nominations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Merci</vt:lpstr>
      <vt:lpstr>Annexes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RIVIERE Gwezheneg</dc:creator>
  <cp:lastModifiedBy>THIÉBAUT Ngatam</cp:lastModifiedBy>
  <cp:revision>1</cp:revision>
  <dcterms:created xsi:type="dcterms:W3CDTF">2025-06-17T14:14:26Z</dcterms:created>
  <dcterms:modified xsi:type="dcterms:W3CDTF">2025-06-18T07:56:42Z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0x010100E1BECDD4DC2E5B48B7542A8D42FCD303</vt:lpwstr>
  </property>
</Properties>
</file>